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4631" r:id="rId2"/>
    <p:sldId id="4122" r:id="rId3"/>
    <p:sldId id="4693" r:id="rId4"/>
    <p:sldId id="317" r:id="rId5"/>
    <p:sldId id="573" r:id="rId6"/>
    <p:sldId id="574" r:id="rId7"/>
    <p:sldId id="575" r:id="rId8"/>
    <p:sldId id="341" r:id="rId9"/>
    <p:sldId id="342" r:id="rId10"/>
    <p:sldId id="343" r:id="rId11"/>
    <p:sldId id="344" r:id="rId12"/>
    <p:sldId id="345" r:id="rId13"/>
    <p:sldId id="346" r:id="rId14"/>
    <p:sldId id="349" r:id="rId15"/>
    <p:sldId id="347" r:id="rId16"/>
    <p:sldId id="348" r:id="rId17"/>
    <p:sldId id="571" r:id="rId18"/>
    <p:sldId id="577" r:id="rId19"/>
    <p:sldId id="578" r:id="rId20"/>
    <p:sldId id="579" r:id="rId21"/>
    <p:sldId id="580" r:id="rId22"/>
    <p:sldId id="581" r:id="rId23"/>
    <p:sldId id="582" r:id="rId24"/>
    <p:sldId id="583" r:id="rId25"/>
    <p:sldId id="584" r:id="rId26"/>
    <p:sldId id="585" r:id="rId27"/>
    <p:sldId id="586" r:id="rId28"/>
    <p:sldId id="587" r:id="rId29"/>
    <p:sldId id="588" r:id="rId30"/>
    <p:sldId id="594" r:id="rId31"/>
    <p:sldId id="602" r:id="rId32"/>
    <p:sldId id="601" r:id="rId33"/>
    <p:sldId id="600" r:id="rId34"/>
    <p:sldId id="599" r:id="rId35"/>
    <p:sldId id="598" r:id="rId36"/>
    <p:sldId id="597" r:id="rId37"/>
    <p:sldId id="596" r:id="rId38"/>
    <p:sldId id="603" r:id="rId39"/>
    <p:sldId id="595" r:id="rId40"/>
    <p:sldId id="604" r:id="rId41"/>
    <p:sldId id="608" r:id="rId42"/>
    <p:sldId id="607" r:id="rId43"/>
    <p:sldId id="606" r:id="rId44"/>
    <p:sldId id="605" r:id="rId45"/>
    <p:sldId id="609" r:id="rId46"/>
    <p:sldId id="612" r:id="rId47"/>
    <p:sldId id="611" r:id="rId48"/>
    <p:sldId id="610" r:id="rId49"/>
    <p:sldId id="613" r:id="rId50"/>
    <p:sldId id="614" r:id="rId51"/>
    <p:sldId id="589" r:id="rId52"/>
    <p:sldId id="590" r:id="rId53"/>
    <p:sldId id="591" r:id="rId54"/>
    <p:sldId id="592" r:id="rId55"/>
    <p:sldId id="593" r:id="rId56"/>
    <p:sldId id="616" r:id="rId57"/>
    <p:sldId id="4508" r:id="rId58"/>
    <p:sldId id="4730" r:id="rId59"/>
    <p:sldId id="4509" r:id="rId60"/>
    <p:sldId id="471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F5493-8550-45A3-89CB-D2D709D2EE78}" type="datetimeFigureOut">
              <a:rPr lang="en-IN" smtClean="0"/>
              <a:t>25-07-2023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3FA89-9608-47E7-8D4E-60A8B40D71E8}" type="slidenum">
              <a:rPr lang="en-IN" smtClean="0"/>
              <a:t>‹#›</a:t>
            </a:fld>
            <a:endParaRPr lang="en-IN"/>
          </a:p>
        </p:txBody>
      </p:sp>
    </p:spTree>
    <p:extLst>
      <p:ext uri="{BB962C8B-B14F-4D97-AF65-F5344CB8AC3E}">
        <p14:creationId xmlns:p14="http://schemas.microsoft.com/office/powerpoint/2010/main" val="3244448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2525-47E9-A7DA-6CF0-00D8EA87E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8B9DFC1-2058-13D8-AA9E-B91E062304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236500-CAFD-40C2-AB90-74C862B98771}"/>
              </a:ext>
            </a:extLst>
          </p:cNvPr>
          <p:cNvSpPr>
            <a:spLocks noGrp="1"/>
          </p:cNvSpPr>
          <p:nvPr>
            <p:ph type="dt" sz="half" idx="10"/>
          </p:nvPr>
        </p:nvSpPr>
        <p:spPr/>
        <p:txBody>
          <a:bodyPr/>
          <a:lstStyle/>
          <a:p>
            <a:fld id="{492CD5FE-8380-4313-8658-C376F2F47B41}" type="datetimeFigureOut">
              <a:rPr lang="en-IN" smtClean="0"/>
              <a:t>25-07-2023</a:t>
            </a:fld>
            <a:endParaRPr lang="en-IN"/>
          </a:p>
        </p:txBody>
      </p:sp>
      <p:sp>
        <p:nvSpPr>
          <p:cNvPr id="5" name="Footer Placeholder 4">
            <a:extLst>
              <a:ext uri="{FF2B5EF4-FFF2-40B4-BE49-F238E27FC236}">
                <a16:creationId xmlns:a16="http://schemas.microsoft.com/office/drawing/2014/main" id="{BA58BB78-DE7A-239B-2AE9-FF2F40EDEB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5C3B35-136C-48B2-E9DC-3DD92D5FA77E}"/>
              </a:ext>
            </a:extLst>
          </p:cNvPr>
          <p:cNvSpPr>
            <a:spLocks noGrp="1"/>
          </p:cNvSpPr>
          <p:nvPr>
            <p:ph type="sldNum" sz="quarter" idx="12"/>
          </p:nvPr>
        </p:nvSpPr>
        <p:spPr/>
        <p:txBody>
          <a:bodyPr/>
          <a:lstStyle/>
          <a:p>
            <a:fld id="{6E74A46C-0252-49D8-BFB5-355FAB73DA46}" type="slidenum">
              <a:rPr lang="en-IN" smtClean="0"/>
              <a:t>‹#›</a:t>
            </a:fld>
            <a:endParaRPr lang="en-IN"/>
          </a:p>
        </p:txBody>
      </p:sp>
    </p:spTree>
    <p:extLst>
      <p:ext uri="{BB962C8B-B14F-4D97-AF65-F5344CB8AC3E}">
        <p14:creationId xmlns:p14="http://schemas.microsoft.com/office/powerpoint/2010/main" val="2413194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6915-D80C-93ED-9B16-26309439FF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F53DE7-2DAF-3224-4A35-F5F2824E52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72C50-D022-2BC4-B9AA-6144B4582E2E}"/>
              </a:ext>
            </a:extLst>
          </p:cNvPr>
          <p:cNvSpPr>
            <a:spLocks noGrp="1"/>
          </p:cNvSpPr>
          <p:nvPr>
            <p:ph type="dt" sz="half" idx="10"/>
          </p:nvPr>
        </p:nvSpPr>
        <p:spPr/>
        <p:txBody>
          <a:bodyPr/>
          <a:lstStyle/>
          <a:p>
            <a:fld id="{492CD5FE-8380-4313-8658-C376F2F47B41}" type="datetimeFigureOut">
              <a:rPr lang="en-IN" smtClean="0"/>
              <a:t>25-07-2023</a:t>
            </a:fld>
            <a:endParaRPr lang="en-IN"/>
          </a:p>
        </p:txBody>
      </p:sp>
      <p:sp>
        <p:nvSpPr>
          <p:cNvPr id="5" name="Footer Placeholder 4">
            <a:extLst>
              <a:ext uri="{FF2B5EF4-FFF2-40B4-BE49-F238E27FC236}">
                <a16:creationId xmlns:a16="http://schemas.microsoft.com/office/drawing/2014/main" id="{B746ECC7-7F06-667B-ACAB-03A0407478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7F0340-7004-CB70-68F5-1FD5AE9E908F}"/>
              </a:ext>
            </a:extLst>
          </p:cNvPr>
          <p:cNvSpPr>
            <a:spLocks noGrp="1"/>
          </p:cNvSpPr>
          <p:nvPr>
            <p:ph type="sldNum" sz="quarter" idx="12"/>
          </p:nvPr>
        </p:nvSpPr>
        <p:spPr/>
        <p:txBody>
          <a:bodyPr/>
          <a:lstStyle/>
          <a:p>
            <a:fld id="{6E74A46C-0252-49D8-BFB5-355FAB73DA46}" type="slidenum">
              <a:rPr lang="en-IN" smtClean="0"/>
              <a:t>‹#›</a:t>
            </a:fld>
            <a:endParaRPr lang="en-IN"/>
          </a:p>
        </p:txBody>
      </p:sp>
    </p:spTree>
    <p:extLst>
      <p:ext uri="{BB962C8B-B14F-4D97-AF65-F5344CB8AC3E}">
        <p14:creationId xmlns:p14="http://schemas.microsoft.com/office/powerpoint/2010/main" val="1622950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D82225-0DF4-EE28-756A-F1DE792323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993211-4D6A-6013-107B-B2373EDC4A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B91428-6FA6-44C5-AC8A-3FADC422E1EE}"/>
              </a:ext>
            </a:extLst>
          </p:cNvPr>
          <p:cNvSpPr>
            <a:spLocks noGrp="1"/>
          </p:cNvSpPr>
          <p:nvPr>
            <p:ph type="dt" sz="half" idx="10"/>
          </p:nvPr>
        </p:nvSpPr>
        <p:spPr/>
        <p:txBody>
          <a:bodyPr/>
          <a:lstStyle/>
          <a:p>
            <a:fld id="{492CD5FE-8380-4313-8658-C376F2F47B41}" type="datetimeFigureOut">
              <a:rPr lang="en-IN" smtClean="0"/>
              <a:t>25-07-2023</a:t>
            </a:fld>
            <a:endParaRPr lang="en-IN"/>
          </a:p>
        </p:txBody>
      </p:sp>
      <p:sp>
        <p:nvSpPr>
          <p:cNvPr id="5" name="Footer Placeholder 4">
            <a:extLst>
              <a:ext uri="{FF2B5EF4-FFF2-40B4-BE49-F238E27FC236}">
                <a16:creationId xmlns:a16="http://schemas.microsoft.com/office/drawing/2014/main" id="{45C98A6A-6532-80FE-CF44-ADDBE83F78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16D889-9F34-52DF-014D-3C9BFC513236}"/>
              </a:ext>
            </a:extLst>
          </p:cNvPr>
          <p:cNvSpPr>
            <a:spLocks noGrp="1"/>
          </p:cNvSpPr>
          <p:nvPr>
            <p:ph type="sldNum" sz="quarter" idx="12"/>
          </p:nvPr>
        </p:nvSpPr>
        <p:spPr/>
        <p:txBody>
          <a:bodyPr/>
          <a:lstStyle/>
          <a:p>
            <a:fld id="{6E74A46C-0252-49D8-BFB5-355FAB73DA46}" type="slidenum">
              <a:rPr lang="en-IN" smtClean="0"/>
              <a:t>‹#›</a:t>
            </a:fld>
            <a:endParaRPr lang="en-IN"/>
          </a:p>
        </p:txBody>
      </p:sp>
    </p:spTree>
    <p:extLst>
      <p:ext uri="{BB962C8B-B14F-4D97-AF65-F5344CB8AC3E}">
        <p14:creationId xmlns:p14="http://schemas.microsoft.com/office/powerpoint/2010/main" val="3115100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2"/>
            <a:ext cx="8412467" cy="720634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91698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33" indent="0">
              <a:buNone/>
              <a:defRPr sz="3733"/>
            </a:lvl2pPr>
            <a:lvl3pPr marL="1218864" indent="0">
              <a:buNone/>
              <a:defRPr sz="3199"/>
            </a:lvl3pPr>
            <a:lvl4pPr marL="1828297" indent="0">
              <a:buNone/>
              <a:defRPr sz="2667"/>
            </a:lvl4pPr>
            <a:lvl5pPr marL="2437730" indent="0">
              <a:buNone/>
              <a:defRPr sz="2667"/>
            </a:lvl5pPr>
            <a:lvl6pPr marL="3047162" indent="0">
              <a:buNone/>
              <a:defRPr sz="2667"/>
            </a:lvl6pPr>
            <a:lvl7pPr marL="3656595" indent="0">
              <a:buNone/>
              <a:defRPr sz="2667"/>
            </a:lvl7pPr>
            <a:lvl8pPr marL="4266027" indent="0">
              <a:buNone/>
              <a:defRPr sz="2667"/>
            </a:lvl8pPr>
            <a:lvl9pPr marL="4875459"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1915985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3" y="6408741"/>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40"/>
            <a:ext cx="1067079"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9" y="627903"/>
            <a:ext cx="560419" cy="270355"/>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en-US" sz="180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6" y="338346"/>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5"/>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989950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19666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AB4B-6AE0-F406-1362-D1C036E726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FB483F-A85D-EE63-3F76-D49C6AEF9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B876CA-4285-5143-7DAE-E8AA4928F7A1}"/>
              </a:ext>
            </a:extLst>
          </p:cNvPr>
          <p:cNvSpPr>
            <a:spLocks noGrp="1"/>
          </p:cNvSpPr>
          <p:nvPr>
            <p:ph type="dt" sz="half" idx="10"/>
          </p:nvPr>
        </p:nvSpPr>
        <p:spPr/>
        <p:txBody>
          <a:bodyPr/>
          <a:lstStyle/>
          <a:p>
            <a:fld id="{492CD5FE-8380-4313-8658-C376F2F47B41}" type="datetimeFigureOut">
              <a:rPr lang="en-IN" smtClean="0"/>
              <a:t>25-07-2023</a:t>
            </a:fld>
            <a:endParaRPr lang="en-IN"/>
          </a:p>
        </p:txBody>
      </p:sp>
      <p:sp>
        <p:nvSpPr>
          <p:cNvPr id="5" name="Footer Placeholder 4">
            <a:extLst>
              <a:ext uri="{FF2B5EF4-FFF2-40B4-BE49-F238E27FC236}">
                <a16:creationId xmlns:a16="http://schemas.microsoft.com/office/drawing/2014/main" id="{9B788723-9A42-D0D1-D971-4B25F0550C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EDAD36-DB34-8A76-EE7B-4D404E21DFB8}"/>
              </a:ext>
            </a:extLst>
          </p:cNvPr>
          <p:cNvSpPr>
            <a:spLocks noGrp="1"/>
          </p:cNvSpPr>
          <p:nvPr>
            <p:ph type="sldNum" sz="quarter" idx="12"/>
          </p:nvPr>
        </p:nvSpPr>
        <p:spPr/>
        <p:txBody>
          <a:bodyPr/>
          <a:lstStyle/>
          <a:p>
            <a:fld id="{6E74A46C-0252-49D8-BFB5-355FAB73DA46}" type="slidenum">
              <a:rPr lang="en-IN" smtClean="0"/>
              <a:t>‹#›</a:t>
            </a:fld>
            <a:endParaRPr lang="en-IN"/>
          </a:p>
        </p:txBody>
      </p:sp>
    </p:spTree>
    <p:extLst>
      <p:ext uri="{BB962C8B-B14F-4D97-AF65-F5344CB8AC3E}">
        <p14:creationId xmlns:p14="http://schemas.microsoft.com/office/powerpoint/2010/main" val="1902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47AC-11B0-93F4-5004-1876E9E3C5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0EEF45-58EA-B60C-FED3-29284DE2C5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A41FA4-FDA0-383D-A9A4-FE884BCD8219}"/>
              </a:ext>
            </a:extLst>
          </p:cNvPr>
          <p:cNvSpPr>
            <a:spLocks noGrp="1"/>
          </p:cNvSpPr>
          <p:nvPr>
            <p:ph type="dt" sz="half" idx="10"/>
          </p:nvPr>
        </p:nvSpPr>
        <p:spPr/>
        <p:txBody>
          <a:bodyPr/>
          <a:lstStyle/>
          <a:p>
            <a:fld id="{492CD5FE-8380-4313-8658-C376F2F47B41}" type="datetimeFigureOut">
              <a:rPr lang="en-IN" smtClean="0"/>
              <a:t>25-07-2023</a:t>
            </a:fld>
            <a:endParaRPr lang="en-IN"/>
          </a:p>
        </p:txBody>
      </p:sp>
      <p:sp>
        <p:nvSpPr>
          <p:cNvPr id="5" name="Footer Placeholder 4">
            <a:extLst>
              <a:ext uri="{FF2B5EF4-FFF2-40B4-BE49-F238E27FC236}">
                <a16:creationId xmlns:a16="http://schemas.microsoft.com/office/drawing/2014/main" id="{3804BD53-6EE3-9195-F5B8-DC7553E39B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72342C-AC80-D3D1-B0EF-6A04EF80027E}"/>
              </a:ext>
            </a:extLst>
          </p:cNvPr>
          <p:cNvSpPr>
            <a:spLocks noGrp="1"/>
          </p:cNvSpPr>
          <p:nvPr>
            <p:ph type="sldNum" sz="quarter" idx="12"/>
          </p:nvPr>
        </p:nvSpPr>
        <p:spPr/>
        <p:txBody>
          <a:bodyPr/>
          <a:lstStyle/>
          <a:p>
            <a:fld id="{6E74A46C-0252-49D8-BFB5-355FAB73DA46}" type="slidenum">
              <a:rPr lang="en-IN" smtClean="0"/>
              <a:t>‹#›</a:t>
            </a:fld>
            <a:endParaRPr lang="en-IN"/>
          </a:p>
        </p:txBody>
      </p:sp>
    </p:spTree>
    <p:extLst>
      <p:ext uri="{BB962C8B-B14F-4D97-AF65-F5344CB8AC3E}">
        <p14:creationId xmlns:p14="http://schemas.microsoft.com/office/powerpoint/2010/main" val="3760991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7B242-B184-569A-C9F9-7A2680B25C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86F097-80AE-2DF2-D8B1-B20236D6C2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285199-5F0B-6F7D-CC08-91E643A93F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E3304B-6435-0D47-0ED7-EF00FCA45FB7}"/>
              </a:ext>
            </a:extLst>
          </p:cNvPr>
          <p:cNvSpPr>
            <a:spLocks noGrp="1"/>
          </p:cNvSpPr>
          <p:nvPr>
            <p:ph type="dt" sz="half" idx="10"/>
          </p:nvPr>
        </p:nvSpPr>
        <p:spPr/>
        <p:txBody>
          <a:bodyPr/>
          <a:lstStyle/>
          <a:p>
            <a:fld id="{492CD5FE-8380-4313-8658-C376F2F47B41}" type="datetimeFigureOut">
              <a:rPr lang="en-IN" smtClean="0"/>
              <a:t>25-07-2023</a:t>
            </a:fld>
            <a:endParaRPr lang="en-IN"/>
          </a:p>
        </p:txBody>
      </p:sp>
      <p:sp>
        <p:nvSpPr>
          <p:cNvPr id="6" name="Footer Placeholder 5">
            <a:extLst>
              <a:ext uri="{FF2B5EF4-FFF2-40B4-BE49-F238E27FC236}">
                <a16:creationId xmlns:a16="http://schemas.microsoft.com/office/drawing/2014/main" id="{9924701A-4E31-F519-7885-A34CA94EA5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6E40B2-A5DF-54D3-B782-7871F3DCF35B}"/>
              </a:ext>
            </a:extLst>
          </p:cNvPr>
          <p:cNvSpPr>
            <a:spLocks noGrp="1"/>
          </p:cNvSpPr>
          <p:nvPr>
            <p:ph type="sldNum" sz="quarter" idx="12"/>
          </p:nvPr>
        </p:nvSpPr>
        <p:spPr/>
        <p:txBody>
          <a:bodyPr/>
          <a:lstStyle/>
          <a:p>
            <a:fld id="{6E74A46C-0252-49D8-BFB5-355FAB73DA46}" type="slidenum">
              <a:rPr lang="en-IN" smtClean="0"/>
              <a:t>‹#›</a:t>
            </a:fld>
            <a:endParaRPr lang="en-IN"/>
          </a:p>
        </p:txBody>
      </p:sp>
    </p:spTree>
    <p:extLst>
      <p:ext uri="{BB962C8B-B14F-4D97-AF65-F5344CB8AC3E}">
        <p14:creationId xmlns:p14="http://schemas.microsoft.com/office/powerpoint/2010/main" val="3565344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F259-FFE1-E563-A0C0-ECFB45BB580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630F06-D245-DF62-E204-44F7E7486B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11D2BF-082F-4B5A-D21A-3543B632A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4A5DE4D-A651-9608-8919-20DAEC9E8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EE0883-E6CD-8CB4-D856-DE7B99281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964DAE4-71F2-C587-B6A7-6AC75AE317A6}"/>
              </a:ext>
            </a:extLst>
          </p:cNvPr>
          <p:cNvSpPr>
            <a:spLocks noGrp="1"/>
          </p:cNvSpPr>
          <p:nvPr>
            <p:ph type="dt" sz="half" idx="10"/>
          </p:nvPr>
        </p:nvSpPr>
        <p:spPr/>
        <p:txBody>
          <a:bodyPr/>
          <a:lstStyle/>
          <a:p>
            <a:fld id="{492CD5FE-8380-4313-8658-C376F2F47B41}" type="datetimeFigureOut">
              <a:rPr lang="en-IN" smtClean="0"/>
              <a:t>25-07-2023</a:t>
            </a:fld>
            <a:endParaRPr lang="en-IN"/>
          </a:p>
        </p:txBody>
      </p:sp>
      <p:sp>
        <p:nvSpPr>
          <p:cNvPr id="8" name="Footer Placeholder 7">
            <a:extLst>
              <a:ext uri="{FF2B5EF4-FFF2-40B4-BE49-F238E27FC236}">
                <a16:creationId xmlns:a16="http://schemas.microsoft.com/office/drawing/2014/main" id="{22630EAE-C942-B067-2648-48F0773FCD0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B1F512A-713F-1DC3-C61B-52CD49E06495}"/>
              </a:ext>
            </a:extLst>
          </p:cNvPr>
          <p:cNvSpPr>
            <a:spLocks noGrp="1"/>
          </p:cNvSpPr>
          <p:nvPr>
            <p:ph type="sldNum" sz="quarter" idx="12"/>
          </p:nvPr>
        </p:nvSpPr>
        <p:spPr/>
        <p:txBody>
          <a:bodyPr/>
          <a:lstStyle/>
          <a:p>
            <a:fld id="{6E74A46C-0252-49D8-BFB5-355FAB73DA46}" type="slidenum">
              <a:rPr lang="en-IN" smtClean="0"/>
              <a:t>‹#›</a:t>
            </a:fld>
            <a:endParaRPr lang="en-IN"/>
          </a:p>
        </p:txBody>
      </p:sp>
    </p:spTree>
    <p:extLst>
      <p:ext uri="{BB962C8B-B14F-4D97-AF65-F5344CB8AC3E}">
        <p14:creationId xmlns:p14="http://schemas.microsoft.com/office/powerpoint/2010/main" val="157647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BAA6-C08B-3483-2008-29BDB1E5C5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EC0C7A-A96B-FE4F-BDBD-58E37D5484A5}"/>
              </a:ext>
            </a:extLst>
          </p:cNvPr>
          <p:cNvSpPr>
            <a:spLocks noGrp="1"/>
          </p:cNvSpPr>
          <p:nvPr>
            <p:ph type="dt" sz="half" idx="10"/>
          </p:nvPr>
        </p:nvSpPr>
        <p:spPr/>
        <p:txBody>
          <a:bodyPr/>
          <a:lstStyle/>
          <a:p>
            <a:fld id="{492CD5FE-8380-4313-8658-C376F2F47B41}" type="datetimeFigureOut">
              <a:rPr lang="en-IN" smtClean="0"/>
              <a:t>25-07-2023</a:t>
            </a:fld>
            <a:endParaRPr lang="en-IN"/>
          </a:p>
        </p:txBody>
      </p:sp>
      <p:sp>
        <p:nvSpPr>
          <p:cNvPr id="4" name="Footer Placeholder 3">
            <a:extLst>
              <a:ext uri="{FF2B5EF4-FFF2-40B4-BE49-F238E27FC236}">
                <a16:creationId xmlns:a16="http://schemas.microsoft.com/office/drawing/2014/main" id="{6FEF8755-2F88-F8B7-C52F-EDD896F466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C83602-B3EB-1A06-9FC9-C5B06B5C3ECA}"/>
              </a:ext>
            </a:extLst>
          </p:cNvPr>
          <p:cNvSpPr>
            <a:spLocks noGrp="1"/>
          </p:cNvSpPr>
          <p:nvPr>
            <p:ph type="sldNum" sz="quarter" idx="12"/>
          </p:nvPr>
        </p:nvSpPr>
        <p:spPr/>
        <p:txBody>
          <a:bodyPr/>
          <a:lstStyle/>
          <a:p>
            <a:fld id="{6E74A46C-0252-49D8-BFB5-355FAB73DA46}" type="slidenum">
              <a:rPr lang="en-IN" smtClean="0"/>
              <a:t>‹#›</a:t>
            </a:fld>
            <a:endParaRPr lang="en-IN"/>
          </a:p>
        </p:txBody>
      </p:sp>
    </p:spTree>
    <p:extLst>
      <p:ext uri="{BB962C8B-B14F-4D97-AF65-F5344CB8AC3E}">
        <p14:creationId xmlns:p14="http://schemas.microsoft.com/office/powerpoint/2010/main" val="2142538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C29EED-2B05-4A2A-DA1F-A2AEAF32CF6C}"/>
              </a:ext>
            </a:extLst>
          </p:cNvPr>
          <p:cNvSpPr>
            <a:spLocks noGrp="1"/>
          </p:cNvSpPr>
          <p:nvPr>
            <p:ph type="dt" sz="half" idx="10"/>
          </p:nvPr>
        </p:nvSpPr>
        <p:spPr/>
        <p:txBody>
          <a:bodyPr/>
          <a:lstStyle/>
          <a:p>
            <a:fld id="{492CD5FE-8380-4313-8658-C376F2F47B41}" type="datetimeFigureOut">
              <a:rPr lang="en-IN" smtClean="0"/>
              <a:t>25-07-2023</a:t>
            </a:fld>
            <a:endParaRPr lang="en-IN"/>
          </a:p>
        </p:txBody>
      </p:sp>
      <p:sp>
        <p:nvSpPr>
          <p:cNvPr id="3" name="Footer Placeholder 2">
            <a:extLst>
              <a:ext uri="{FF2B5EF4-FFF2-40B4-BE49-F238E27FC236}">
                <a16:creationId xmlns:a16="http://schemas.microsoft.com/office/drawing/2014/main" id="{C198AC6F-71A0-EB14-97D9-B38A4218531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79938E-CEF0-EEF9-0739-070CC3BA3780}"/>
              </a:ext>
            </a:extLst>
          </p:cNvPr>
          <p:cNvSpPr>
            <a:spLocks noGrp="1"/>
          </p:cNvSpPr>
          <p:nvPr>
            <p:ph type="sldNum" sz="quarter" idx="12"/>
          </p:nvPr>
        </p:nvSpPr>
        <p:spPr/>
        <p:txBody>
          <a:bodyPr/>
          <a:lstStyle/>
          <a:p>
            <a:fld id="{6E74A46C-0252-49D8-BFB5-355FAB73DA46}" type="slidenum">
              <a:rPr lang="en-IN" smtClean="0"/>
              <a:t>‹#›</a:t>
            </a:fld>
            <a:endParaRPr lang="en-IN"/>
          </a:p>
        </p:txBody>
      </p:sp>
    </p:spTree>
    <p:extLst>
      <p:ext uri="{BB962C8B-B14F-4D97-AF65-F5344CB8AC3E}">
        <p14:creationId xmlns:p14="http://schemas.microsoft.com/office/powerpoint/2010/main" val="347026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16BC7-BE97-4400-0264-9639DEB25A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3388C8-651F-75AF-95EA-1D66F919B9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60D4943-DF9D-9E50-185D-54A31182E0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51BB6-DED2-2E44-0C17-33BD6B36EB64}"/>
              </a:ext>
            </a:extLst>
          </p:cNvPr>
          <p:cNvSpPr>
            <a:spLocks noGrp="1"/>
          </p:cNvSpPr>
          <p:nvPr>
            <p:ph type="dt" sz="half" idx="10"/>
          </p:nvPr>
        </p:nvSpPr>
        <p:spPr/>
        <p:txBody>
          <a:bodyPr/>
          <a:lstStyle/>
          <a:p>
            <a:fld id="{492CD5FE-8380-4313-8658-C376F2F47B41}" type="datetimeFigureOut">
              <a:rPr lang="en-IN" smtClean="0"/>
              <a:t>25-07-2023</a:t>
            </a:fld>
            <a:endParaRPr lang="en-IN"/>
          </a:p>
        </p:txBody>
      </p:sp>
      <p:sp>
        <p:nvSpPr>
          <p:cNvPr id="6" name="Footer Placeholder 5">
            <a:extLst>
              <a:ext uri="{FF2B5EF4-FFF2-40B4-BE49-F238E27FC236}">
                <a16:creationId xmlns:a16="http://schemas.microsoft.com/office/drawing/2014/main" id="{4138871B-A5CE-4896-24BD-897761590C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A00A5E-DFF7-7B7E-8E43-5C5EE78A3A75}"/>
              </a:ext>
            </a:extLst>
          </p:cNvPr>
          <p:cNvSpPr>
            <a:spLocks noGrp="1"/>
          </p:cNvSpPr>
          <p:nvPr>
            <p:ph type="sldNum" sz="quarter" idx="12"/>
          </p:nvPr>
        </p:nvSpPr>
        <p:spPr/>
        <p:txBody>
          <a:bodyPr/>
          <a:lstStyle/>
          <a:p>
            <a:fld id="{6E74A46C-0252-49D8-BFB5-355FAB73DA46}" type="slidenum">
              <a:rPr lang="en-IN" smtClean="0"/>
              <a:t>‹#›</a:t>
            </a:fld>
            <a:endParaRPr lang="en-IN"/>
          </a:p>
        </p:txBody>
      </p:sp>
    </p:spTree>
    <p:extLst>
      <p:ext uri="{BB962C8B-B14F-4D97-AF65-F5344CB8AC3E}">
        <p14:creationId xmlns:p14="http://schemas.microsoft.com/office/powerpoint/2010/main" val="389216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57209-4D31-4CA6-6C73-5AB6660A0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CB7792-1FBF-45BE-5A39-32B33A9B4E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E1A1D38-B56C-2631-DE4C-8F89A3EA71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D7B54-AFE4-562A-EBAD-D35B28256D9B}"/>
              </a:ext>
            </a:extLst>
          </p:cNvPr>
          <p:cNvSpPr>
            <a:spLocks noGrp="1"/>
          </p:cNvSpPr>
          <p:nvPr>
            <p:ph type="dt" sz="half" idx="10"/>
          </p:nvPr>
        </p:nvSpPr>
        <p:spPr/>
        <p:txBody>
          <a:bodyPr/>
          <a:lstStyle/>
          <a:p>
            <a:fld id="{492CD5FE-8380-4313-8658-C376F2F47B41}" type="datetimeFigureOut">
              <a:rPr lang="en-IN" smtClean="0"/>
              <a:t>25-07-2023</a:t>
            </a:fld>
            <a:endParaRPr lang="en-IN"/>
          </a:p>
        </p:txBody>
      </p:sp>
      <p:sp>
        <p:nvSpPr>
          <p:cNvPr id="6" name="Footer Placeholder 5">
            <a:extLst>
              <a:ext uri="{FF2B5EF4-FFF2-40B4-BE49-F238E27FC236}">
                <a16:creationId xmlns:a16="http://schemas.microsoft.com/office/drawing/2014/main" id="{943AF1FD-859D-0CE2-2ACA-CEF5D5E050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943890-5563-878D-73D6-ACC9D5A5186F}"/>
              </a:ext>
            </a:extLst>
          </p:cNvPr>
          <p:cNvSpPr>
            <a:spLocks noGrp="1"/>
          </p:cNvSpPr>
          <p:nvPr>
            <p:ph type="sldNum" sz="quarter" idx="12"/>
          </p:nvPr>
        </p:nvSpPr>
        <p:spPr/>
        <p:txBody>
          <a:bodyPr/>
          <a:lstStyle/>
          <a:p>
            <a:fld id="{6E74A46C-0252-49D8-BFB5-355FAB73DA46}" type="slidenum">
              <a:rPr lang="en-IN" smtClean="0"/>
              <a:t>‹#›</a:t>
            </a:fld>
            <a:endParaRPr lang="en-IN"/>
          </a:p>
        </p:txBody>
      </p:sp>
    </p:spTree>
    <p:extLst>
      <p:ext uri="{BB962C8B-B14F-4D97-AF65-F5344CB8AC3E}">
        <p14:creationId xmlns:p14="http://schemas.microsoft.com/office/powerpoint/2010/main" val="2062256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6E525F-738B-F403-4106-B406519278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0C75F8-C1A9-0DBC-82AE-2C49BD7F96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8131E9-9AEA-D820-DCA4-435CF59DA6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2CD5FE-8380-4313-8658-C376F2F47B41}" type="datetimeFigureOut">
              <a:rPr lang="en-IN" smtClean="0"/>
              <a:t>25-07-2023</a:t>
            </a:fld>
            <a:endParaRPr lang="en-IN"/>
          </a:p>
        </p:txBody>
      </p:sp>
      <p:sp>
        <p:nvSpPr>
          <p:cNvPr id="5" name="Footer Placeholder 4">
            <a:extLst>
              <a:ext uri="{FF2B5EF4-FFF2-40B4-BE49-F238E27FC236}">
                <a16:creationId xmlns:a16="http://schemas.microsoft.com/office/drawing/2014/main" id="{C5681950-254C-8906-A473-4448DFFEBF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74CE2F5-C761-26D4-4B88-415FFFFD82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74A46C-0252-49D8-BFB5-355FAB73DA46}" type="slidenum">
              <a:rPr lang="en-IN" smtClean="0"/>
              <a:t>‹#›</a:t>
            </a:fld>
            <a:endParaRPr lang="en-IN"/>
          </a:p>
        </p:txBody>
      </p:sp>
    </p:spTree>
    <p:extLst>
      <p:ext uri="{BB962C8B-B14F-4D97-AF65-F5344CB8AC3E}">
        <p14:creationId xmlns:p14="http://schemas.microsoft.com/office/powerpoint/2010/main" val="2572334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pi.sap.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api.sap.com/api/campaign/overview" TargetMode="External"/><Relationship Id="rId2" Type="http://schemas.openxmlformats.org/officeDocument/2006/relationships/hyperlink" Target="https://api.sap.com/"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1.tiff"/></Relationships>
</file>

<file path=ppt/slides/_rels/slide5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tools.hana.ondemand.com/#cloud" TargetMode="Externa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localhost:844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9"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9"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8" y="4507668"/>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1" y="4881841"/>
            <a:ext cx="9172332" cy="584775"/>
          </a:xfrm>
          <a:prstGeom prst="rect">
            <a:avLst/>
          </a:prstGeom>
          <a:noFill/>
          <a:ln>
            <a:noFill/>
          </a:ln>
        </p:spPr>
        <p:txBody>
          <a:bodyPr wrap="square" rtlCol="0">
            <a:spAutoFit/>
          </a:bodyPr>
          <a:lstStyle/>
          <a:p>
            <a:pPr defTabSz="914377"/>
            <a:r>
              <a:rPr lang="en-US" sz="3200" b="1" dirty="0">
                <a:solidFill>
                  <a:prstClr val="black"/>
                </a:solidFill>
                <a:latin typeface="Calibri" panose="020F0502020204030204"/>
              </a:rPr>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9"/>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7" y="4253919"/>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7BD1F-3ACD-4991-85A8-D3FB1818A40C}"/>
              </a:ext>
            </a:extLst>
          </p:cNvPr>
          <p:cNvSpPr>
            <a:spLocks noGrp="1"/>
          </p:cNvSpPr>
          <p:nvPr>
            <p:ph type="title"/>
          </p:nvPr>
        </p:nvSpPr>
        <p:spPr/>
        <p:txBody>
          <a:bodyPr/>
          <a:lstStyle/>
          <a:p>
            <a:endParaRPr lang="en-IN"/>
          </a:p>
        </p:txBody>
      </p:sp>
      <p:pic>
        <p:nvPicPr>
          <p:cNvPr id="4098" name="Picture 2">
            <a:extLst>
              <a:ext uri="{FF2B5EF4-FFF2-40B4-BE49-F238E27FC236}">
                <a16:creationId xmlns:a16="http://schemas.microsoft.com/office/drawing/2014/main" id="{77ADC5F7-E2F5-467A-ABC3-AAC379ACE3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6926" y="2610645"/>
            <a:ext cx="8058151"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20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6819-4E23-433A-B375-D7A8A7D58141}"/>
              </a:ext>
            </a:extLst>
          </p:cNvPr>
          <p:cNvSpPr>
            <a:spLocks noGrp="1"/>
          </p:cNvSpPr>
          <p:nvPr>
            <p:ph type="title"/>
          </p:nvPr>
        </p:nvSpPr>
        <p:spPr/>
        <p:txBody>
          <a:bodyPr/>
          <a:lstStyle/>
          <a:p>
            <a:endParaRPr lang="en-IN"/>
          </a:p>
        </p:txBody>
      </p:sp>
      <p:pic>
        <p:nvPicPr>
          <p:cNvPr id="5122" name="Picture 2">
            <a:extLst>
              <a:ext uri="{FF2B5EF4-FFF2-40B4-BE49-F238E27FC236}">
                <a16:creationId xmlns:a16="http://schemas.microsoft.com/office/drawing/2014/main" id="{4C588068-C004-41A6-A754-A63D160CBE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7389" y="2286795"/>
            <a:ext cx="82772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150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FE8E-D77B-4FAA-A243-864A9C179F88}"/>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90140CF4-4A6B-4E1D-930D-D4BAB794D65B}"/>
              </a:ext>
            </a:extLst>
          </p:cNvPr>
          <p:cNvSpPr>
            <a:spLocks noGrp="1"/>
          </p:cNvSpPr>
          <p:nvPr>
            <p:ph idx="1"/>
          </p:nvPr>
        </p:nvSpPr>
        <p:spPr>
          <a:xfrm>
            <a:off x="648931" y="2438401"/>
            <a:ext cx="3505495" cy="3785419"/>
          </a:xfrm>
        </p:spPr>
        <p:txBody>
          <a:bodyPr>
            <a:normAutofit/>
          </a:bodyPr>
          <a:lstStyle/>
          <a:p>
            <a:r>
              <a:rPr lang="en-US" sz="2000">
                <a:latin typeface="Georgia" panose="02040502050405020303" pitchFamily="18" charset="0"/>
              </a:rPr>
              <a:t>As next step, we need to connect the cloud connector with our developer account in the cloud. Make sure to select hanatrial.ondemand.com as Landscape Host, and specify our free developer account as Account Name.</a:t>
            </a:r>
            <a:endParaRPr lang="en-US" sz="2000">
              <a:latin typeface="BentonSansRegular"/>
            </a:endParaRPr>
          </a:p>
          <a:p>
            <a:endParaRPr lang="en-IN" sz="2000"/>
          </a:p>
        </p:txBody>
      </p:sp>
      <p:pic>
        <p:nvPicPr>
          <p:cNvPr id="6146" name="Picture 2" descr="Graphical user interface, application, Word&#10;&#10;Description automatically generated">
            <a:extLst>
              <a:ext uri="{FF2B5EF4-FFF2-40B4-BE49-F238E27FC236}">
                <a16:creationId xmlns:a16="http://schemas.microsoft.com/office/drawing/2014/main" id="{EF088A66-C358-42DF-91C2-EB81EA952A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576433"/>
            <a:ext cx="6019331" cy="370188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01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F4BC-E765-43E0-B85D-4BB5531B09E2}"/>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E82A0A04-DA4A-4AD7-9A03-691F4EAF1B47}"/>
              </a:ext>
            </a:extLst>
          </p:cNvPr>
          <p:cNvSpPr>
            <a:spLocks noGrp="1"/>
          </p:cNvSpPr>
          <p:nvPr>
            <p:ph idx="1"/>
          </p:nvPr>
        </p:nvSpPr>
        <p:spPr>
          <a:xfrm>
            <a:off x="648931" y="2438401"/>
            <a:ext cx="3505495" cy="3785419"/>
          </a:xfrm>
        </p:spPr>
        <p:txBody>
          <a:bodyPr>
            <a:normAutofit/>
          </a:bodyPr>
          <a:lstStyle/>
          <a:p>
            <a:r>
              <a:rPr lang="en-US" sz="1900">
                <a:latin typeface="Georgia" panose="02040502050405020303" pitchFamily="18" charset="0"/>
              </a:rPr>
              <a:t>Now the main page of the cloud connector administration UI shows up. In case the connection succeeded, we will see the Connector State with a yellow indicator as shown in the following screenshot. Now, we have a persistent SSL connection to our cloud account and are ready to use this connection in our cloud applications</a:t>
            </a:r>
            <a:endParaRPr lang="en-IN" sz="1900"/>
          </a:p>
        </p:txBody>
      </p:sp>
      <p:pic>
        <p:nvPicPr>
          <p:cNvPr id="7170" name="Picture 2" descr="Graphical user interface, text, application, email&#10;&#10;Description automatically generated">
            <a:extLst>
              <a:ext uri="{FF2B5EF4-FFF2-40B4-BE49-F238E27FC236}">
                <a16:creationId xmlns:a16="http://schemas.microsoft.com/office/drawing/2014/main" id="{33731A26-B13E-4885-8EDB-5B37A45B53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050456"/>
            <a:ext cx="6019331" cy="275384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65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6A3D-0DD5-4E19-9291-C76815EA9E7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3A918ED-E8F4-43D4-B2F1-1A5631CED08C}"/>
              </a:ext>
            </a:extLst>
          </p:cNvPr>
          <p:cNvPicPr>
            <a:picLocks noGrp="1" noChangeAspect="1"/>
          </p:cNvPicPr>
          <p:nvPr>
            <p:ph idx="1"/>
          </p:nvPr>
        </p:nvPicPr>
        <p:blipFill>
          <a:blip r:embed="rId2"/>
          <a:stretch>
            <a:fillRect/>
          </a:stretch>
        </p:blipFill>
        <p:spPr>
          <a:xfrm>
            <a:off x="1358942" y="1825625"/>
            <a:ext cx="9474119" cy="4351339"/>
          </a:xfrm>
        </p:spPr>
      </p:pic>
    </p:spTree>
    <p:extLst>
      <p:ext uri="{BB962C8B-B14F-4D97-AF65-F5344CB8AC3E}">
        <p14:creationId xmlns:p14="http://schemas.microsoft.com/office/powerpoint/2010/main" val="2939421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1511-73C7-49E7-81F0-FFD5CD22EC04}"/>
              </a:ext>
            </a:extLst>
          </p:cNvPr>
          <p:cNvSpPr>
            <a:spLocks noGrp="1"/>
          </p:cNvSpPr>
          <p:nvPr>
            <p:ph type="title"/>
          </p:nvPr>
        </p:nvSpPr>
        <p:spPr/>
        <p:txBody>
          <a:bodyPr/>
          <a:lstStyle/>
          <a:p>
            <a:r>
              <a:rPr lang="en-IN" dirty="0"/>
              <a:t>Exception subprocess</a:t>
            </a:r>
          </a:p>
        </p:txBody>
      </p:sp>
      <p:sp>
        <p:nvSpPr>
          <p:cNvPr id="3" name="Content Placeholder 2">
            <a:extLst>
              <a:ext uri="{FF2B5EF4-FFF2-40B4-BE49-F238E27FC236}">
                <a16:creationId xmlns:a16="http://schemas.microsoft.com/office/drawing/2014/main" id="{CFD33BE9-5659-4FFF-A67E-6EC46B9DE62A}"/>
              </a:ext>
            </a:extLst>
          </p:cNvPr>
          <p:cNvSpPr>
            <a:spLocks noGrp="1"/>
          </p:cNvSpPr>
          <p:nvPr>
            <p:ph idx="1"/>
          </p:nvPr>
        </p:nvSpPr>
        <p:spPr/>
        <p:txBody>
          <a:bodyPr>
            <a:normAutofit fontScale="92500" lnSpcReduction="20000"/>
          </a:bodyPr>
          <a:lstStyle/>
          <a:p>
            <a:r>
              <a:rPr lang="en-US" b="0" i="0" dirty="0">
                <a:solidFill>
                  <a:srgbClr val="333333"/>
                </a:solidFill>
                <a:effectLst/>
                <a:latin typeface="72"/>
              </a:rPr>
              <a:t>You use this element to catch any exceptions thrown in the integration process and handle them.</a:t>
            </a:r>
          </a:p>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Open your integration flow in the editor.</a:t>
            </a:r>
          </a:p>
          <a:p>
            <a:pPr algn="l">
              <a:buFont typeface="+mj-lt"/>
              <a:buAutoNum type="arabicPeriod"/>
            </a:pPr>
            <a:r>
              <a:rPr lang="en-US" b="0" i="0" dirty="0">
                <a:solidFill>
                  <a:srgbClr val="333333"/>
                </a:solidFill>
                <a:effectLst/>
                <a:latin typeface="72"/>
              </a:rPr>
              <a:t>To add an exception subprocess to the integration flow, choose </a:t>
            </a:r>
            <a:r>
              <a:rPr lang="en-US" b="1" i="0" dirty="0">
                <a:solidFill>
                  <a:srgbClr val="333333"/>
                </a:solidFill>
                <a:effectLst/>
                <a:latin typeface="72"/>
              </a:rPr>
              <a:t>Process</a:t>
            </a:r>
            <a:r>
              <a:rPr lang="en-US" b="0" i="0" dirty="0">
                <a:solidFill>
                  <a:srgbClr val="333333"/>
                </a:solidFill>
                <a:effectLst/>
                <a:latin typeface="72"/>
              </a:rPr>
              <a:t>  </a:t>
            </a:r>
            <a:r>
              <a:rPr lang="en-US" b="1" i="0" dirty="0">
                <a:solidFill>
                  <a:srgbClr val="333333"/>
                </a:solidFill>
                <a:effectLst/>
                <a:latin typeface="72"/>
              </a:rPr>
              <a:t>Exception Subprocess</a:t>
            </a:r>
            <a:r>
              <a:rPr lang="en-US" b="0" i="0" dirty="0">
                <a:solidFill>
                  <a:srgbClr val="333333"/>
                </a:solidFill>
                <a:effectLst/>
                <a:latin typeface="72"/>
              </a:rPr>
              <a:t> from the palette. The subprocess can be dropped into the integration process and should not be connected to any of the elements of the integration flow.</a:t>
            </a:r>
          </a:p>
          <a:p>
            <a:pPr algn="l">
              <a:buFont typeface="+mj-lt"/>
              <a:buAutoNum type="arabicPeriod"/>
            </a:pPr>
            <a:r>
              <a:rPr lang="en-US" b="0" i="0" dirty="0">
                <a:solidFill>
                  <a:srgbClr val="333333"/>
                </a:solidFill>
                <a:effectLst/>
                <a:latin typeface="72"/>
              </a:rPr>
              <a:t>Select the exception subprocess.</a:t>
            </a:r>
          </a:p>
          <a:p>
            <a:pPr marL="990575" lvl="1" indent="-380990">
              <a:buFont typeface="+mj-lt"/>
              <a:buAutoNum type="arabicPeriod"/>
            </a:pPr>
            <a:r>
              <a:rPr lang="en-US" b="0" i="0" dirty="0">
                <a:solidFill>
                  <a:srgbClr val="333333"/>
                </a:solidFill>
                <a:effectLst/>
                <a:latin typeface="72"/>
              </a:rPr>
              <a:t>In the property sheet specify a name.</a:t>
            </a:r>
          </a:p>
          <a:p>
            <a:pPr algn="l">
              <a:buFont typeface="+mj-lt"/>
              <a:buAutoNum type="arabicPeriod"/>
            </a:pPr>
            <a:r>
              <a:rPr lang="en-US" b="0" i="0" dirty="0">
                <a:solidFill>
                  <a:srgbClr val="333333"/>
                </a:solidFill>
                <a:effectLst/>
                <a:latin typeface="72"/>
              </a:rPr>
              <a:t>Start the process with </a:t>
            </a:r>
            <a:r>
              <a:rPr lang="en-US" b="1" i="0" dirty="0">
                <a:solidFill>
                  <a:srgbClr val="333333"/>
                </a:solidFill>
                <a:effectLst/>
                <a:latin typeface="72"/>
              </a:rPr>
              <a:t>Error Start</a:t>
            </a:r>
            <a:r>
              <a:rPr lang="en-US" b="0" i="0" dirty="0">
                <a:solidFill>
                  <a:srgbClr val="333333"/>
                </a:solidFill>
                <a:effectLst/>
                <a:latin typeface="72"/>
              </a:rPr>
              <a:t> event always.</a:t>
            </a:r>
          </a:p>
          <a:p>
            <a:pPr algn="l">
              <a:buFont typeface="+mj-lt"/>
              <a:buAutoNum type="arabicPeriod"/>
            </a:pPr>
            <a:r>
              <a:rPr lang="en-US" b="0" i="0" dirty="0">
                <a:solidFill>
                  <a:srgbClr val="333333"/>
                </a:solidFill>
                <a:effectLst/>
                <a:latin typeface="72"/>
              </a:rPr>
              <a:t>End the process with either </a:t>
            </a:r>
            <a:r>
              <a:rPr lang="en-US" b="1" i="0" dirty="0">
                <a:solidFill>
                  <a:srgbClr val="333333"/>
                </a:solidFill>
                <a:effectLst/>
                <a:latin typeface="72"/>
              </a:rPr>
              <a:t>End Message</a:t>
            </a:r>
            <a:r>
              <a:rPr lang="en-US" b="0" i="0" dirty="0">
                <a:solidFill>
                  <a:srgbClr val="333333"/>
                </a:solidFill>
                <a:effectLst/>
                <a:latin typeface="72"/>
              </a:rPr>
              <a:t> or </a:t>
            </a:r>
            <a:r>
              <a:rPr lang="en-US" b="1" i="0" dirty="0">
                <a:solidFill>
                  <a:srgbClr val="333333"/>
                </a:solidFill>
                <a:effectLst/>
                <a:latin typeface="72"/>
              </a:rPr>
              <a:t>Error End</a:t>
            </a:r>
            <a:r>
              <a:rPr lang="en-US" b="0" i="0" dirty="0">
                <a:solidFill>
                  <a:srgbClr val="333333"/>
                </a:solidFill>
                <a:effectLst/>
                <a:latin typeface="72"/>
              </a:rPr>
              <a:t> or </a:t>
            </a:r>
            <a:r>
              <a:rPr lang="en-US" b="1" i="0" dirty="0">
                <a:solidFill>
                  <a:srgbClr val="333333"/>
                </a:solidFill>
                <a:effectLst/>
                <a:latin typeface="72"/>
              </a:rPr>
              <a:t>Escalation</a:t>
            </a:r>
            <a:r>
              <a:rPr lang="en-US" b="0" i="0" dirty="0">
                <a:solidFill>
                  <a:srgbClr val="333333"/>
                </a:solidFill>
                <a:effectLst/>
                <a:latin typeface="72"/>
              </a:rPr>
              <a:t> event.</a:t>
            </a:r>
          </a:p>
          <a:p>
            <a:endParaRPr lang="en-IN" dirty="0"/>
          </a:p>
        </p:txBody>
      </p:sp>
    </p:spTree>
    <p:extLst>
      <p:ext uri="{BB962C8B-B14F-4D97-AF65-F5344CB8AC3E}">
        <p14:creationId xmlns:p14="http://schemas.microsoft.com/office/powerpoint/2010/main" val="3040611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CB7F-2BA5-4C8A-8736-36BF59D969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627755-D5A0-47A1-B55E-235EBDEFFC2D}"/>
              </a:ext>
            </a:extLst>
          </p:cNvPr>
          <p:cNvSpPr>
            <a:spLocks noGrp="1"/>
          </p:cNvSpPr>
          <p:nvPr>
            <p:ph idx="1"/>
          </p:nvPr>
        </p:nvSpPr>
        <p:spPr/>
        <p:txBody>
          <a:bodyPr/>
          <a:lstStyle/>
          <a:p>
            <a:r>
              <a:rPr lang="en-US" b="0" i="0" dirty="0">
                <a:solidFill>
                  <a:srgbClr val="333333"/>
                </a:solidFill>
                <a:effectLst/>
                <a:latin typeface="72"/>
              </a:rPr>
              <a:t>If the Escalation End Event is used within an exception subprocess, the message processing stops and the message status will be </a:t>
            </a:r>
            <a:r>
              <a:rPr lang="en-US" b="0" i="1" dirty="0">
                <a:solidFill>
                  <a:srgbClr val="333333"/>
                </a:solidFill>
                <a:effectLst/>
                <a:latin typeface="72"/>
              </a:rPr>
              <a:t>Escalated</a:t>
            </a:r>
            <a:r>
              <a:rPr lang="en-US" b="0" i="0" dirty="0">
                <a:solidFill>
                  <a:srgbClr val="333333"/>
                </a:solidFill>
                <a:effectLst/>
                <a:latin typeface="72"/>
              </a:rPr>
              <a:t>. This is regardless of whether the exception subprocess is used in the main Integration Process or a Local Integration Process.</a:t>
            </a:r>
            <a:endParaRPr lang="en-IN" dirty="0"/>
          </a:p>
        </p:txBody>
      </p:sp>
    </p:spTree>
    <p:extLst>
      <p:ext uri="{BB962C8B-B14F-4D97-AF65-F5344CB8AC3E}">
        <p14:creationId xmlns:p14="http://schemas.microsoft.com/office/powerpoint/2010/main" val="1167472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79143-D60A-4D29-880A-B25336B93D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BFA0BD-2A1F-4025-8DFC-85CB4B004112}"/>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75224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1511-73C7-49E7-81F0-FFD5CD22EC04}"/>
              </a:ext>
            </a:extLst>
          </p:cNvPr>
          <p:cNvSpPr>
            <a:spLocks noGrp="1"/>
          </p:cNvSpPr>
          <p:nvPr>
            <p:ph type="title"/>
          </p:nvPr>
        </p:nvSpPr>
        <p:spPr>
          <a:xfrm>
            <a:off x="643468" y="321734"/>
            <a:ext cx="10905065" cy="1135737"/>
          </a:xfrm>
        </p:spPr>
        <p:txBody>
          <a:bodyPr>
            <a:normAutofit/>
          </a:bodyPr>
          <a:lstStyle/>
          <a:p>
            <a:r>
              <a:rPr lang="en-IN" sz="3600"/>
              <a:t>Filter Condition</a:t>
            </a:r>
          </a:p>
        </p:txBody>
      </p:sp>
      <p:sp>
        <p:nvSpPr>
          <p:cNvPr id="3" name="Content Placeholder 2">
            <a:extLst>
              <a:ext uri="{FF2B5EF4-FFF2-40B4-BE49-F238E27FC236}">
                <a16:creationId xmlns:a16="http://schemas.microsoft.com/office/drawing/2014/main" id="{CFD33BE9-5659-4FFF-A67E-6EC46B9DE62A}"/>
              </a:ext>
            </a:extLst>
          </p:cNvPr>
          <p:cNvSpPr>
            <a:spLocks noGrp="1"/>
          </p:cNvSpPr>
          <p:nvPr>
            <p:ph idx="1"/>
          </p:nvPr>
        </p:nvSpPr>
        <p:spPr>
          <a:xfrm>
            <a:off x="643468" y="1782981"/>
            <a:ext cx="4008384" cy="4393983"/>
          </a:xfrm>
        </p:spPr>
        <p:txBody>
          <a:bodyPr>
            <a:normAutofit/>
          </a:bodyPr>
          <a:lstStyle/>
          <a:p>
            <a:r>
              <a:rPr lang="en-US" sz="2000">
                <a:latin typeface="BentonSansRegular"/>
              </a:rPr>
              <a:t>Content Filter step filters required node or list of nodes or value of specific node from the incoming XML message.</a:t>
            </a:r>
          </a:p>
          <a:p>
            <a:endParaRPr lang="en-IN" sz="2000"/>
          </a:p>
        </p:txBody>
      </p:sp>
      <p:pic>
        <p:nvPicPr>
          <p:cNvPr id="1026" name="Picture 2" descr="A screenshot of a computer&#10;&#10;Description automatically generated with low confidence">
            <a:extLst>
              <a:ext uri="{FF2B5EF4-FFF2-40B4-BE49-F238E27FC236}">
                <a16:creationId xmlns:a16="http://schemas.microsoft.com/office/drawing/2014/main" id="{611E46E6-0B70-4A8E-90ED-3ED2DFD4FB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1" y="2650753"/>
            <a:ext cx="6253212" cy="2626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611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A50BE-46DA-4D89-A303-C700033549C4}"/>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75696AB6-8D6B-496C-89BA-DDC134DE6295}"/>
              </a:ext>
            </a:extLst>
          </p:cNvPr>
          <p:cNvGraphicFramePr>
            <a:graphicFrameLocks noGrp="1"/>
          </p:cNvGraphicFramePr>
          <p:nvPr>
            <p:ph idx="1"/>
          </p:nvPr>
        </p:nvGraphicFramePr>
        <p:xfrm>
          <a:off x="3454400" y="2530052"/>
          <a:ext cx="5283200" cy="4389120"/>
        </p:xfrm>
        <a:graphic>
          <a:graphicData uri="http://schemas.openxmlformats.org/drawingml/2006/table">
            <a:tbl>
              <a:tblPr/>
              <a:tblGrid>
                <a:gridCol w="2641600">
                  <a:extLst>
                    <a:ext uri="{9D8B030D-6E8A-4147-A177-3AD203B41FA5}">
                      <a16:colId xmlns:a16="http://schemas.microsoft.com/office/drawing/2014/main" val="795226974"/>
                    </a:ext>
                  </a:extLst>
                </a:gridCol>
                <a:gridCol w="2641600">
                  <a:extLst>
                    <a:ext uri="{9D8B030D-6E8A-4147-A177-3AD203B41FA5}">
                      <a16:colId xmlns:a16="http://schemas.microsoft.com/office/drawing/2014/main" val="2936247902"/>
                    </a:ext>
                  </a:extLst>
                </a:gridCol>
              </a:tblGrid>
              <a:tr h="853440">
                <a:tc>
                  <a:txBody>
                    <a:bodyPr/>
                    <a:lstStyle/>
                    <a:p>
                      <a:pPr algn="l" fontAlgn="t"/>
                      <a:r>
                        <a:rPr lang="en-IN" sz="2400" b="1">
                          <a:solidFill>
                            <a:srgbClr val="3C3C3C"/>
                          </a:solidFill>
                          <a:effectLst/>
                          <a:latin typeface="BentonSansBook"/>
                        </a:rPr>
                        <a:t>Name</a:t>
                      </a:r>
                      <a:endParaRPr lang="en-IN" sz="2400" b="0">
                        <a:solidFill>
                          <a:srgbClr val="3C3C3C"/>
                        </a:solidFill>
                        <a:effectLst/>
                        <a:latin typeface="BentonSansBook"/>
                      </a:endParaRPr>
                    </a:p>
                  </a:txBody>
                  <a:tcPr marL="121920" marR="121920" marT="60960" marB="60960">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US" sz="2400" b="0">
                          <a:solidFill>
                            <a:srgbClr val="3C3C3C"/>
                          </a:solidFill>
                          <a:effectLst/>
                          <a:latin typeface="BentonSansBook"/>
                        </a:rPr>
                        <a:t>Valid Logical name for Filter</a:t>
                      </a:r>
                    </a:p>
                  </a:txBody>
                  <a:tcPr marL="121920" marR="121920" marT="60960" marB="60960">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819826963"/>
                  </a:ext>
                </a:extLst>
              </a:tr>
              <a:tr h="1584960">
                <a:tc>
                  <a:txBody>
                    <a:bodyPr/>
                    <a:lstStyle/>
                    <a:p>
                      <a:pPr algn="l" fontAlgn="t"/>
                      <a:r>
                        <a:rPr lang="en-IN" sz="2400" b="1">
                          <a:solidFill>
                            <a:srgbClr val="3C3C3C"/>
                          </a:solidFill>
                          <a:effectLst/>
                          <a:latin typeface="BentonSansBook"/>
                        </a:rPr>
                        <a:t>XPath</a:t>
                      </a:r>
                      <a:endParaRPr lang="en-IN" sz="2400" b="0">
                        <a:solidFill>
                          <a:srgbClr val="3C3C3C"/>
                        </a:solidFill>
                        <a:effectLst/>
                        <a:latin typeface="BentonSansBook"/>
                      </a:endParaRPr>
                    </a:p>
                  </a:txBody>
                  <a:tcPr marL="121920" marR="121920" marT="60960" marB="60960">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US" sz="2400" b="0">
                          <a:solidFill>
                            <a:srgbClr val="3C3C3C"/>
                          </a:solidFill>
                          <a:effectLst/>
                          <a:latin typeface="BentonSansBook"/>
                        </a:rPr>
                        <a:t>Expression Enter an XPATH to extract a node in the message</a:t>
                      </a:r>
                    </a:p>
                  </a:txBody>
                  <a:tcPr marL="121920" marR="121920" marT="60960" marB="60960">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946685699"/>
                  </a:ext>
                </a:extLst>
              </a:tr>
              <a:tr h="1950720">
                <a:tc>
                  <a:txBody>
                    <a:bodyPr/>
                    <a:lstStyle/>
                    <a:p>
                      <a:pPr algn="l" fontAlgn="t"/>
                      <a:r>
                        <a:rPr lang="en-IN" sz="2400" b="1">
                          <a:solidFill>
                            <a:srgbClr val="3C3C3C"/>
                          </a:solidFill>
                          <a:effectLst/>
                          <a:latin typeface="BentonSansBook"/>
                        </a:rPr>
                        <a:t>Value Type</a:t>
                      </a:r>
                      <a:endParaRPr lang="en-IN" sz="2400" b="0">
                        <a:solidFill>
                          <a:srgbClr val="3C3C3C"/>
                        </a:solidFill>
                        <a:effectLst/>
                        <a:latin typeface="BentonSansBook"/>
                      </a:endParaRPr>
                    </a:p>
                  </a:txBody>
                  <a:tcPr marL="121920" marR="121920" marT="60960" marB="60960">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US" sz="2400" b="0" dirty="0">
                          <a:solidFill>
                            <a:srgbClr val="3C3C3C"/>
                          </a:solidFill>
                          <a:effectLst/>
                          <a:latin typeface="BentonSansBook"/>
                        </a:rPr>
                        <a:t>Specify the type for the value you want to extract from</a:t>
                      </a:r>
                      <a:br>
                        <a:rPr lang="en-US" sz="2400" b="0" dirty="0">
                          <a:solidFill>
                            <a:srgbClr val="3C3C3C"/>
                          </a:solidFill>
                          <a:effectLst/>
                          <a:latin typeface="BentonSansBook"/>
                        </a:rPr>
                      </a:br>
                      <a:r>
                        <a:rPr lang="en-US" sz="2400" b="0" dirty="0">
                          <a:solidFill>
                            <a:srgbClr val="3C3C3C"/>
                          </a:solidFill>
                          <a:effectLst/>
                          <a:latin typeface="BentonSansBook"/>
                        </a:rPr>
                        <a:t>XML Node</a:t>
                      </a:r>
                    </a:p>
                  </a:txBody>
                  <a:tcPr marL="121920" marR="121920" marT="60960" marB="60960">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36298446"/>
                  </a:ext>
                </a:extLst>
              </a:tr>
            </a:tbl>
          </a:graphicData>
        </a:graphic>
      </p:graphicFrame>
      <p:sp>
        <p:nvSpPr>
          <p:cNvPr id="5" name="Rectangle 1">
            <a:extLst>
              <a:ext uri="{FF2B5EF4-FFF2-40B4-BE49-F238E27FC236}">
                <a16:creationId xmlns:a16="http://schemas.microsoft.com/office/drawing/2014/main" id="{B4EFA939-79B3-4C31-A4AD-4541D6498F15}"/>
              </a:ext>
            </a:extLst>
          </p:cNvPr>
          <p:cNvSpPr>
            <a:spLocks noChangeArrowheads="1"/>
          </p:cNvSpPr>
          <p:nvPr/>
        </p:nvSpPr>
        <p:spPr bwMode="auto">
          <a:xfrm>
            <a:off x="1" y="202240"/>
            <a:ext cx="2111475" cy="205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1219170" eaLnBrk="0" fontAlgn="base" hangingPunct="0">
              <a:spcBef>
                <a:spcPct val="0"/>
              </a:spcBef>
              <a:spcAft>
                <a:spcPct val="0"/>
              </a:spcAft>
            </a:pPr>
            <a:r>
              <a:rPr lang="en-US" altLang="en-US" sz="1333">
                <a:solidFill>
                  <a:srgbClr val="444444"/>
                </a:solidFill>
                <a:latin typeface="BentonSansRegular"/>
              </a:rPr>
              <a:t>Content Filter consist of below</a:t>
            </a:r>
            <a:endParaRPr lang="en-US" altLang="en-US" sz="2400">
              <a:latin typeface="Arial" panose="020B0604020202020204" pitchFamily="34" charset="0"/>
            </a:endParaRPr>
          </a:p>
        </p:txBody>
      </p:sp>
    </p:spTree>
    <p:extLst>
      <p:ext uri="{BB962C8B-B14F-4D97-AF65-F5344CB8AC3E}">
        <p14:creationId xmlns:p14="http://schemas.microsoft.com/office/powerpoint/2010/main" val="349169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9"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
        <p:nvSpPr>
          <p:cNvPr id="6" name="Rectangle 5"/>
          <p:cNvSpPr/>
          <p:nvPr/>
        </p:nvSpPr>
        <p:spPr>
          <a:xfrm>
            <a:off x="1589"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ko-KR" altLang="en-US">
              <a:solidFill>
                <a:srgbClr val="FFFFFF"/>
              </a:solidFill>
              <a:latin typeface="Arial" panose="020B0604020202020204"/>
              <a:ea typeface="굴림" panose="020B0600000101010101" pitchFamily="34" charset="-127"/>
            </a:endParaRPr>
          </a:p>
        </p:txBody>
      </p:sp>
      <p:sp>
        <p:nvSpPr>
          <p:cNvPr id="7" name="Rectangle 6"/>
          <p:cNvSpPr/>
          <p:nvPr/>
        </p:nvSpPr>
        <p:spPr>
          <a:xfrm>
            <a:off x="1589" y="3362965"/>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ko-KR" altLang="en-US">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6" y="3436582"/>
            <a:ext cx="4508571" cy="646331"/>
          </a:xfrm>
          <a:prstGeom prst="rect">
            <a:avLst/>
          </a:prstGeom>
          <a:noFill/>
          <a:ln>
            <a:noFill/>
          </a:ln>
        </p:spPr>
        <p:txBody>
          <a:bodyPr wrap="square" rtlCol="0">
            <a:spAutoFit/>
          </a:bodyPr>
          <a:lstStyle/>
          <a:p>
            <a:pPr algn="ctr" defTabSz="914194">
              <a:defRPr/>
            </a:pPr>
            <a:r>
              <a:rPr lang="en-IN" sz="3600"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300" spc="151"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6" y="4060017"/>
            <a:ext cx="11307731" cy="1200329"/>
          </a:xfrm>
          <a:prstGeom prst="rect">
            <a:avLst/>
          </a:prstGeom>
          <a:noFill/>
          <a:ln>
            <a:noFill/>
          </a:ln>
        </p:spPr>
        <p:txBody>
          <a:bodyPr wrap="square" rtlCol="0">
            <a:spAutoFit/>
          </a:bodyPr>
          <a:lstStyle/>
          <a:p>
            <a:pPr algn="ctr" defTabSz="914194">
              <a:defRPr/>
            </a:pPr>
            <a:r>
              <a:rPr lang="en-IN" sz="2400"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6" y="3190420"/>
            <a:ext cx="1173623"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7B565-76FC-4949-A775-0CE4D108F1A3}"/>
              </a:ext>
            </a:extLst>
          </p:cNvPr>
          <p:cNvSpPr>
            <a:spLocks noGrp="1"/>
          </p:cNvSpPr>
          <p:nvPr>
            <p:ph type="title"/>
          </p:nvPr>
        </p:nvSpPr>
        <p:spPr>
          <a:xfrm>
            <a:off x="643468" y="321734"/>
            <a:ext cx="10905065" cy="1135737"/>
          </a:xfrm>
        </p:spPr>
        <p:txBody>
          <a:bodyPr>
            <a:normAutofit/>
          </a:bodyPr>
          <a:lstStyle/>
          <a:p>
            <a:pPr defTabSz="1219170" eaLnBrk="0" fontAlgn="base" hangingPunct="0">
              <a:spcAft>
                <a:spcPct val="0"/>
              </a:spcAft>
            </a:pPr>
            <a:r>
              <a:rPr lang="en-US" altLang="en-US" sz="3600">
                <a:latin typeface="BentonSansRegular"/>
              </a:rPr>
              <a:t>Below table provides the different type of Value Type returned from Filter.</a:t>
            </a:r>
            <a:endParaRPr lang="en-US" altLang="en-US" sz="3600">
              <a:latin typeface="Arial" panose="020B0604020202020204" pitchFamily="34" charset="0"/>
            </a:endParaRPr>
          </a:p>
        </p:txBody>
      </p:sp>
      <p:sp>
        <p:nvSpPr>
          <p:cNvPr id="10" name="Content Placeholder 9">
            <a:extLst>
              <a:ext uri="{FF2B5EF4-FFF2-40B4-BE49-F238E27FC236}">
                <a16:creationId xmlns:a16="http://schemas.microsoft.com/office/drawing/2014/main" id="{883D4B61-F47F-1D12-3798-2CF7F5666107}"/>
              </a:ext>
            </a:extLst>
          </p:cNvPr>
          <p:cNvSpPr>
            <a:spLocks noGrp="1"/>
          </p:cNvSpPr>
          <p:nvPr>
            <p:ph idx="1"/>
          </p:nvPr>
        </p:nvSpPr>
        <p:spPr>
          <a:xfrm>
            <a:off x="643468" y="1782981"/>
            <a:ext cx="4008384" cy="4393983"/>
          </a:xfrm>
        </p:spPr>
        <p:txBody>
          <a:bodyPr>
            <a:normAutofit/>
          </a:bodyPr>
          <a:lstStyle/>
          <a:p>
            <a:endParaRPr lang="en-US" sz="2000"/>
          </a:p>
        </p:txBody>
      </p:sp>
      <p:graphicFrame>
        <p:nvGraphicFramePr>
          <p:cNvPr id="8" name="Content Placeholder 3">
            <a:extLst>
              <a:ext uri="{FF2B5EF4-FFF2-40B4-BE49-F238E27FC236}">
                <a16:creationId xmlns:a16="http://schemas.microsoft.com/office/drawing/2014/main" id="{D760AE84-1189-4C4B-A188-375E1521F913}"/>
              </a:ext>
            </a:extLst>
          </p:cNvPr>
          <p:cNvGraphicFramePr>
            <a:graphicFrameLocks/>
          </p:cNvGraphicFramePr>
          <p:nvPr/>
        </p:nvGraphicFramePr>
        <p:xfrm>
          <a:off x="5567039" y="1782980"/>
          <a:ext cx="5709776" cy="4425719"/>
        </p:xfrm>
        <a:graphic>
          <a:graphicData uri="http://schemas.openxmlformats.org/drawingml/2006/table">
            <a:tbl>
              <a:tblPr>
                <a:solidFill>
                  <a:schemeClr val="bg1"/>
                </a:solidFill>
              </a:tblPr>
              <a:tblGrid>
                <a:gridCol w="851360">
                  <a:extLst>
                    <a:ext uri="{9D8B030D-6E8A-4147-A177-3AD203B41FA5}">
                      <a16:colId xmlns:a16="http://schemas.microsoft.com/office/drawing/2014/main" val="2607420187"/>
                    </a:ext>
                  </a:extLst>
                </a:gridCol>
                <a:gridCol w="2772564">
                  <a:extLst>
                    <a:ext uri="{9D8B030D-6E8A-4147-A177-3AD203B41FA5}">
                      <a16:colId xmlns:a16="http://schemas.microsoft.com/office/drawing/2014/main" val="3193115380"/>
                    </a:ext>
                  </a:extLst>
                </a:gridCol>
                <a:gridCol w="2085852">
                  <a:extLst>
                    <a:ext uri="{9D8B030D-6E8A-4147-A177-3AD203B41FA5}">
                      <a16:colId xmlns:a16="http://schemas.microsoft.com/office/drawing/2014/main" val="3679345168"/>
                    </a:ext>
                  </a:extLst>
                </a:gridCol>
              </a:tblGrid>
              <a:tr h="685277">
                <a:tc>
                  <a:txBody>
                    <a:bodyPr/>
                    <a:lstStyle/>
                    <a:p>
                      <a:pPr algn="l" fontAlgn="t"/>
                      <a:r>
                        <a:rPr lang="en-IN" sz="900" b="0" cap="none" spc="0">
                          <a:solidFill>
                            <a:schemeClr val="tx1"/>
                          </a:solidFill>
                          <a:effectLst/>
                          <a:latin typeface="BentonSansBook"/>
                        </a:rPr>
                        <a:t>String</a:t>
                      </a:r>
                    </a:p>
                  </a:txBody>
                  <a:tcPr marL="75607" marR="23512" marT="58159" marB="58159">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fontAlgn="t"/>
                      <a:r>
                        <a:rPr lang="en-US" sz="900" b="0" cap="none" spc="0">
                          <a:solidFill>
                            <a:schemeClr val="tx1"/>
                          </a:solidFill>
                          <a:effectLst/>
                          <a:latin typeface="BentonSansBook"/>
                        </a:rPr>
                        <a:t>Returns the String value from Node</a:t>
                      </a:r>
                    </a:p>
                  </a:txBody>
                  <a:tcPr marL="75607" marR="23512" marT="58159" marB="58159">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fontAlgn="t"/>
                      <a:r>
                        <a:rPr lang="en-US" sz="900" b="1" cap="none" spc="0">
                          <a:solidFill>
                            <a:schemeClr val="tx1"/>
                          </a:solidFill>
                          <a:effectLst/>
                          <a:latin typeface="BentonSansBook"/>
                        </a:rPr>
                        <a:t>INPUT:</a:t>
                      </a:r>
                      <a:br>
                        <a:rPr lang="en-US" sz="900" b="0" cap="none" spc="0">
                          <a:solidFill>
                            <a:schemeClr val="tx1"/>
                          </a:solidFill>
                          <a:effectLst/>
                          <a:latin typeface="BentonSansBook"/>
                        </a:rPr>
                      </a:br>
                      <a:r>
                        <a:rPr lang="en-US" sz="900" b="0" cap="none" spc="0">
                          <a:solidFill>
                            <a:schemeClr val="tx1"/>
                          </a:solidFill>
                          <a:effectLst/>
                          <a:latin typeface="BentonSansBook"/>
                        </a:rPr>
                        <a:t>&lt;NODE&gt;VALUE1&lt;/NODE&gt;</a:t>
                      </a:r>
                      <a:br>
                        <a:rPr lang="en-US" sz="900" b="0" cap="none" spc="0">
                          <a:solidFill>
                            <a:schemeClr val="tx1"/>
                          </a:solidFill>
                          <a:effectLst/>
                          <a:latin typeface="BentonSansBook"/>
                        </a:rPr>
                      </a:br>
                      <a:r>
                        <a:rPr lang="en-US" sz="900" b="1" cap="none" spc="0">
                          <a:solidFill>
                            <a:schemeClr val="tx1"/>
                          </a:solidFill>
                          <a:effectLst/>
                          <a:latin typeface="BentonSansBook"/>
                        </a:rPr>
                        <a:t>XPATH:</a:t>
                      </a:r>
                      <a:r>
                        <a:rPr lang="en-US" sz="900" b="0" cap="none" spc="0">
                          <a:solidFill>
                            <a:schemeClr val="tx1"/>
                          </a:solidFill>
                          <a:effectLst/>
                          <a:latin typeface="BentonSansBook"/>
                        </a:rPr>
                        <a:t> //NODE</a:t>
                      </a:r>
                      <a:br>
                        <a:rPr lang="en-US" sz="900" b="0" cap="none" spc="0">
                          <a:solidFill>
                            <a:schemeClr val="tx1"/>
                          </a:solidFill>
                          <a:effectLst/>
                          <a:latin typeface="BentonSansBook"/>
                        </a:rPr>
                      </a:br>
                      <a:r>
                        <a:rPr lang="en-US" sz="900" b="1" cap="none" spc="0">
                          <a:solidFill>
                            <a:schemeClr val="tx1"/>
                          </a:solidFill>
                          <a:effectLst/>
                          <a:latin typeface="BentonSansBook"/>
                        </a:rPr>
                        <a:t>OUTPUT:</a:t>
                      </a:r>
                      <a:r>
                        <a:rPr lang="en-US" sz="900" b="0" cap="none" spc="0">
                          <a:solidFill>
                            <a:schemeClr val="tx1"/>
                          </a:solidFill>
                          <a:effectLst/>
                          <a:latin typeface="BentonSansBook"/>
                        </a:rPr>
                        <a:t> VALUE1</a:t>
                      </a:r>
                    </a:p>
                  </a:txBody>
                  <a:tcPr marL="75607" marR="23512" marT="58159" marB="58159">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443384561"/>
                  </a:ext>
                </a:extLst>
              </a:tr>
              <a:tr h="546691">
                <a:tc>
                  <a:txBody>
                    <a:bodyPr/>
                    <a:lstStyle/>
                    <a:p>
                      <a:pPr algn="l" fontAlgn="t"/>
                      <a:r>
                        <a:rPr lang="en-IN" sz="900" b="0" cap="none" spc="0">
                          <a:solidFill>
                            <a:schemeClr val="tx1"/>
                          </a:solidFill>
                          <a:effectLst/>
                          <a:latin typeface="BentonSansBook"/>
                        </a:rPr>
                        <a:t>Integer</a:t>
                      </a:r>
                    </a:p>
                  </a:txBody>
                  <a:tcPr marL="75607" marR="23512" marT="58159" marB="58159">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fontAlgn="t"/>
                      <a:r>
                        <a:rPr lang="en-US" sz="900" b="0" cap="none" spc="0">
                          <a:solidFill>
                            <a:schemeClr val="tx1"/>
                          </a:solidFill>
                          <a:effectLst/>
                          <a:latin typeface="BentonSansBook"/>
                        </a:rPr>
                        <a:t>Returns the Integer value from Node</a:t>
                      </a:r>
                    </a:p>
                  </a:txBody>
                  <a:tcPr marL="75607" marR="23512" marT="58159" marB="58159">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fontAlgn="t"/>
                      <a:r>
                        <a:rPr lang="en-IN" sz="900" b="1" cap="none" spc="0">
                          <a:solidFill>
                            <a:schemeClr val="tx1"/>
                          </a:solidFill>
                          <a:effectLst/>
                          <a:latin typeface="BentonSansBook"/>
                        </a:rPr>
                        <a:t>INPUT:</a:t>
                      </a:r>
                      <a:r>
                        <a:rPr lang="en-IN" sz="900" b="0" cap="none" spc="0">
                          <a:solidFill>
                            <a:schemeClr val="tx1"/>
                          </a:solidFill>
                          <a:effectLst/>
                          <a:latin typeface="BentonSansBook"/>
                        </a:rPr>
                        <a:t>&lt;NODE&gt;1&lt;/NODE&gt;</a:t>
                      </a:r>
                      <a:br>
                        <a:rPr lang="en-IN" sz="900" b="0" cap="none" spc="0">
                          <a:solidFill>
                            <a:schemeClr val="tx1"/>
                          </a:solidFill>
                          <a:effectLst/>
                          <a:latin typeface="BentonSansBook"/>
                        </a:rPr>
                      </a:br>
                      <a:r>
                        <a:rPr lang="en-IN" sz="900" b="1" cap="none" spc="0">
                          <a:solidFill>
                            <a:schemeClr val="tx1"/>
                          </a:solidFill>
                          <a:effectLst/>
                          <a:latin typeface="BentonSansBook"/>
                        </a:rPr>
                        <a:t>XPATH:</a:t>
                      </a:r>
                      <a:r>
                        <a:rPr lang="en-IN" sz="900" b="0" cap="none" spc="0">
                          <a:solidFill>
                            <a:schemeClr val="tx1"/>
                          </a:solidFill>
                          <a:effectLst/>
                          <a:latin typeface="BentonSansBook"/>
                        </a:rPr>
                        <a:t> //NODE</a:t>
                      </a:r>
                      <a:br>
                        <a:rPr lang="en-IN" sz="900" b="0" cap="none" spc="0">
                          <a:solidFill>
                            <a:schemeClr val="tx1"/>
                          </a:solidFill>
                          <a:effectLst/>
                          <a:latin typeface="BentonSansBook"/>
                        </a:rPr>
                      </a:br>
                      <a:r>
                        <a:rPr lang="en-IN" sz="900" b="1" cap="none" spc="0">
                          <a:solidFill>
                            <a:schemeClr val="tx1"/>
                          </a:solidFill>
                          <a:effectLst/>
                          <a:latin typeface="BentonSansBook"/>
                        </a:rPr>
                        <a:t>OUTPUT:</a:t>
                      </a:r>
                      <a:r>
                        <a:rPr lang="en-IN" sz="900" b="0" cap="none" spc="0">
                          <a:solidFill>
                            <a:schemeClr val="tx1"/>
                          </a:solidFill>
                          <a:effectLst/>
                          <a:latin typeface="BentonSansBook"/>
                        </a:rPr>
                        <a:t> 1</a:t>
                      </a:r>
                    </a:p>
                  </a:txBody>
                  <a:tcPr marL="75607" marR="23512" marT="58159" marB="58159">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207100869"/>
                  </a:ext>
                </a:extLst>
              </a:tr>
              <a:tr h="685277">
                <a:tc>
                  <a:txBody>
                    <a:bodyPr/>
                    <a:lstStyle/>
                    <a:p>
                      <a:pPr algn="l" fontAlgn="t"/>
                      <a:r>
                        <a:rPr lang="en-IN" sz="900" b="0" cap="none" spc="0">
                          <a:solidFill>
                            <a:schemeClr val="tx1"/>
                          </a:solidFill>
                          <a:effectLst/>
                          <a:latin typeface="BentonSansBook"/>
                        </a:rPr>
                        <a:t>Boolean</a:t>
                      </a:r>
                    </a:p>
                  </a:txBody>
                  <a:tcPr marL="75607" marR="23512" marT="58159" marB="58159">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fontAlgn="t"/>
                      <a:r>
                        <a:rPr lang="en-US" sz="900" b="0" cap="none" spc="0">
                          <a:solidFill>
                            <a:schemeClr val="tx1"/>
                          </a:solidFill>
                          <a:effectLst/>
                          <a:latin typeface="BentonSansBook"/>
                        </a:rPr>
                        <a:t>Returns the Boolean value from Node</a:t>
                      </a:r>
                    </a:p>
                  </a:txBody>
                  <a:tcPr marL="75607" marR="23512" marT="58159" marB="58159">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fontAlgn="t"/>
                      <a:r>
                        <a:rPr lang="en-US" sz="900" b="1" cap="none" spc="0">
                          <a:solidFill>
                            <a:schemeClr val="tx1"/>
                          </a:solidFill>
                          <a:effectLst/>
                          <a:latin typeface="BentonSansBook"/>
                        </a:rPr>
                        <a:t>INPUT:</a:t>
                      </a:r>
                      <a:br>
                        <a:rPr lang="en-US" sz="900" b="0" cap="none" spc="0">
                          <a:solidFill>
                            <a:schemeClr val="tx1"/>
                          </a:solidFill>
                          <a:effectLst/>
                          <a:latin typeface="BentonSansBook"/>
                        </a:rPr>
                      </a:br>
                      <a:r>
                        <a:rPr lang="en-US" sz="900" b="0" cap="none" spc="0">
                          <a:solidFill>
                            <a:schemeClr val="tx1"/>
                          </a:solidFill>
                          <a:effectLst/>
                          <a:latin typeface="BentonSansBook"/>
                        </a:rPr>
                        <a:t>&lt;NODE&gt;VALUE1&lt;/NODE&gt;</a:t>
                      </a:r>
                      <a:br>
                        <a:rPr lang="en-US" sz="900" b="0" cap="none" spc="0">
                          <a:solidFill>
                            <a:schemeClr val="tx1"/>
                          </a:solidFill>
                          <a:effectLst/>
                          <a:latin typeface="BentonSansBook"/>
                        </a:rPr>
                      </a:br>
                      <a:r>
                        <a:rPr lang="en-US" sz="900" b="1" cap="none" spc="0">
                          <a:solidFill>
                            <a:schemeClr val="tx1"/>
                          </a:solidFill>
                          <a:effectLst/>
                          <a:latin typeface="BentonSansBook"/>
                        </a:rPr>
                        <a:t>XPATH:</a:t>
                      </a:r>
                      <a:r>
                        <a:rPr lang="en-US" sz="900" b="0" cap="none" spc="0">
                          <a:solidFill>
                            <a:schemeClr val="tx1"/>
                          </a:solidFill>
                          <a:effectLst/>
                          <a:latin typeface="BentonSansBook"/>
                        </a:rPr>
                        <a:t> //NODE</a:t>
                      </a:r>
                      <a:br>
                        <a:rPr lang="en-US" sz="900" b="0" cap="none" spc="0">
                          <a:solidFill>
                            <a:schemeClr val="tx1"/>
                          </a:solidFill>
                          <a:effectLst/>
                          <a:latin typeface="BentonSansBook"/>
                        </a:rPr>
                      </a:br>
                      <a:r>
                        <a:rPr lang="en-US" sz="900" b="1" cap="none" spc="0">
                          <a:solidFill>
                            <a:schemeClr val="tx1"/>
                          </a:solidFill>
                          <a:effectLst/>
                          <a:latin typeface="BentonSansBook"/>
                        </a:rPr>
                        <a:t>OUTPUT:</a:t>
                      </a:r>
                      <a:r>
                        <a:rPr lang="en-US" sz="900" b="0" cap="none" spc="0">
                          <a:solidFill>
                            <a:schemeClr val="tx1"/>
                          </a:solidFill>
                          <a:effectLst/>
                          <a:latin typeface="BentonSansBook"/>
                        </a:rPr>
                        <a:t> True</a:t>
                      </a:r>
                    </a:p>
                  </a:txBody>
                  <a:tcPr marL="75607" marR="23512" marT="58159" marB="58159">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124615579"/>
                  </a:ext>
                </a:extLst>
              </a:tr>
              <a:tr h="827517">
                <a:tc>
                  <a:txBody>
                    <a:bodyPr/>
                    <a:lstStyle/>
                    <a:p>
                      <a:pPr algn="l" fontAlgn="t"/>
                      <a:r>
                        <a:rPr lang="en-IN" sz="900" b="0" cap="none" spc="0">
                          <a:solidFill>
                            <a:schemeClr val="tx1"/>
                          </a:solidFill>
                          <a:effectLst/>
                          <a:latin typeface="BentonSansBook"/>
                        </a:rPr>
                        <a:t>Node</a:t>
                      </a:r>
                    </a:p>
                  </a:txBody>
                  <a:tcPr marL="75607" marR="23512" marT="58159" marB="58159">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fontAlgn="t"/>
                      <a:r>
                        <a:rPr lang="en-US" sz="900" b="0" cap="none" spc="0">
                          <a:solidFill>
                            <a:schemeClr val="tx1"/>
                          </a:solidFill>
                          <a:effectLst/>
                          <a:latin typeface="BentonSansBook"/>
                        </a:rPr>
                        <a:t>Returns the Node value from input xml</a:t>
                      </a:r>
                    </a:p>
                  </a:txBody>
                  <a:tcPr marL="75607" marR="23512" marT="58159" marB="58159">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fontAlgn="t"/>
                      <a:r>
                        <a:rPr lang="en-IN" sz="900" b="1" cap="none" spc="0">
                          <a:solidFill>
                            <a:schemeClr val="tx1"/>
                          </a:solidFill>
                          <a:effectLst/>
                          <a:latin typeface="BentonSansBook"/>
                        </a:rPr>
                        <a:t>INPUT:</a:t>
                      </a:r>
                      <a:br>
                        <a:rPr lang="en-IN" sz="900" b="0" cap="none" spc="0">
                          <a:solidFill>
                            <a:schemeClr val="tx1"/>
                          </a:solidFill>
                          <a:effectLst/>
                          <a:latin typeface="BentonSansBook"/>
                        </a:rPr>
                      </a:br>
                      <a:r>
                        <a:rPr lang="en-IN" sz="900" b="0" cap="none" spc="0">
                          <a:solidFill>
                            <a:schemeClr val="tx1"/>
                          </a:solidFill>
                          <a:effectLst/>
                          <a:latin typeface="BentonSansBook"/>
                        </a:rPr>
                        <a:t>&lt;NODE&gt;VALUE1&lt;/NODE&gt;</a:t>
                      </a:r>
                      <a:br>
                        <a:rPr lang="en-IN" sz="900" b="0" cap="none" spc="0">
                          <a:solidFill>
                            <a:schemeClr val="tx1"/>
                          </a:solidFill>
                          <a:effectLst/>
                          <a:latin typeface="BentonSansBook"/>
                        </a:rPr>
                      </a:br>
                      <a:r>
                        <a:rPr lang="en-IN" sz="900" b="1" cap="none" spc="0">
                          <a:solidFill>
                            <a:schemeClr val="tx1"/>
                          </a:solidFill>
                          <a:effectLst/>
                          <a:latin typeface="BentonSansBook"/>
                        </a:rPr>
                        <a:t>XPATH:</a:t>
                      </a:r>
                      <a:r>
                        <a:rPr lang="en-IN" sz="900" b="0" cap="none" spc="0">
                          <a:solidFill>
                            <a:schemeClr val="tx1"/>
                          </a:solidFill>
                          <a:effectLst/>
                          <a:latin typeface="BentonSansBook"/>
                        </a:rPr>
                        <a:t> //NODE</a:t>
                      </a:r>
                      <a:br>
                        <a:rPr lang="en-IN" sz="900" b="0" cap="none" spc="0">
                          <a:solidFill>
                            <a:schemeClr val="tx1"/>
                          </a:solidFill>
                          <a:effectLst/>
                          <a:latin typeface="BentonSansBook"/>
                        </a:rPr>
                      </a:br>
                      <a:r>
                        <a:rPr lang="en-IN" sz="900" b="1" cap="none" spc="0">
                          <a:solidFill>
                            <a:schemeClr val="tx1"/>
                          </a:solidFill>
                          <a:effectLst/>
                          <a:latin typeface="BentonSansBook"/>
                        </a:rPr>
                        <a:t>OUTPUT:</a:t>
                      </a:r>
                      <a:br>
                        <a:rPr lang="en-IN" sz="900" b="0" cap="none" spc="0">
                          <a:solidFill>
                            <a:schemeClr val="tx1"/>
                          </a:solidFill>
                          <a:effectLst/>
                          <a:latin typeface="BentonSansBook"/>
                        </a:rPr>
                      </a:br>
                      <a:r>
                        <a:rPr lang="en-IN" sz="900" b="0" cap="none" spc="0">
                          <a:solidFill>
                            <a:schemeClr val="tx1"/>
                          </a:solidFill>
                          <a:effectLst/>
                          <a:latin typeface="BentonSansBook"/>
                        </a:rPr>
                        <a:t>&lt;NODE&gt;VALUE1&lt;/NODE&gt;</a:t>
                      </a:r>
                    </a:p>
                  </a:txBody>
                  <a:tcPr marL="75607" marR="23512" marT="58159" marB="58159">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2291173048"/>
                  </a:ext>
                </a:extLst>
              </a:tr>
              <a:tr h="1680957">
                <a:tc>
                  <a:txBody>
                    <a:bodyPr/>
                    <a:lstStyle/>
                    <a:p>
                      <a:pPr algn="l" fontAlgn="t"/>
                      <a:r>
                        <a:rPr lang="en-IN" sz="900" b="0" cap="none" spc="0">
                          <a:solidFill>
                            <a:schemeClr val="tx1"/>
                          </a:solidFill>
                          <a:effectLst/>
                          <a:latin typeface="BentonSansBook"/>
                        </a:rPr>
                        <a:t>Nodelist</a:t>
                      </a:r>
                    </a:p>
                  </a:txBody>
                  <a:tcPr marL="75607" marR="23512" marT="58159" marB="58159">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fontAlgn="t"/>
                      <a:r>
                        <a:rPr lang="en-US" sz="900" b="0" cap="none" spc="0">
                          <a:solidFill>
                            <a:schemeClr val="tx1"/>
                          </a:solidFill>
                          <a:effectLst/>
                          <a:latin typeface="BentonSansBook"/>
                        </a:rPr>
                        <a:t>Returns list of nodes from incoming XML</a:t>
                      </a:r>
                    </a:p>
                  </a:txBody>
                  <a:tcPr marL="75607" marR="23512" marT="58159" marB="58159">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fontAlgn="t"/>
                      <a:r>
                        <a:rPr lang="en-IN" sz="900" b="1" cap="none" spc="0">
                          <a:solidFill>
                            <a:schemeClr val="tx1"/>
                          </a:solidFill>
                          <a:effectLst/>
                          <a:latin typeface="BentonSansBook"/>
                        </a:rPr>
                        <a:t>INPUT:</a:t>
                      </a:r>
                      <a:br>
                        <a:rPr lang="en-IN" sz="900" b="0" cap="none" spc="0">
                          <a:solidFill>
                            <a:schemeClr val="tx1"/>
                          </a:solidFill>
                          <a:effectLst/>
                          <a:latin typeface="BentonSansBook"/>
                        </a:rPr>
                      </a:br>
                      <a:r>
                        <a:rPr lang="en-IN" sz="900" b="0" cap="none" spc="0">
                          <a:solidFill>
                            <a:schemeClr val="tx1"/>
                          </a:solidFill>
                          <a:effectLst/>
                          <a:latin typeface="BentonSansBook"/>
                        </a:rPr>
                        <a:t>&lt;Root&gt;</a:t>
                      </a:r>
                      <a:br>
                        <a:rPr lang="en-IN" sz="900" b="0" cap="none" spc="0">
                          <a:solidFill>
                            <a:schemeClr val="tx1"/>
                          </a:solidFill>
                          <a:effectLst/>
                          <a:latin typeface="BentonSansBook"/>
                        </a:rPr>
                      </a:br>
                      <a:r>
                        <a:rPr lang="en-IN" sz="900" b="0" cap="none" spc="0">
                          <a:solidFill>
                            <a:schemeClr val="tx1"/>
                          </a:solidFill>
                          <a:effectLst/>
                          <a:latin typeface="BentonSansBook"/>
                        </a:rPr>
                        <a:t>&lt;NODE&gt;VALUE1&lt;/NODE&gt;</a:t>
                      </a:r>
                      <a:br>
                        <a:rPr lang="en-IN" sz="900" b="0" cap="none" spc="0">
                          <a:solidFill>
                            <a:schemeClr val="tx1"/>
                          </a:solidFill>
                          <a:effectLst/>
                          <a:latin typeface="BentonSansBook"/>
                        </a:rPr>
                      </a:br>
                      <a:r>
                        <a:rPr lang="en-IN" sz="900" b="0" cap="none" spc="0">
                          <a:solidFill>
                            <a:schemeClr val="tx1"/>
                          </a:solidFill>
                          <a:effectLst/>
                          <a:latin typeface="BentonSansBook"/>
                        </a:rPr>
                        <a:t>&lt;NODE1&gt;VALUE1&lt;/NODE1&gt;</a:t>
                      </a:r>
                      <a:br>
                        <a:rPr lang="en-IN" sz="900" b="0" cap="none" spc="0">
                          <a:solidFill>
                            <a:schemeClr val="tx1"/>
                          </a:solidFill>
                          <a:effectLst/>
                          <a:latin typeface="BentonSansBook"/>
                        </a:rPr>
                      </a:br>
                      <a:r>
                        <a:rPr lang="en-IN" sz="900" b="0" cap="none" spc="0">
                          <a:solidFill>
                            <a:schemeClr val="tx1"/>
                          </a:solidFill>
                          <a:effectLst/>
                          <a:latin typeface="BentonSansBook"/>
                        </a:rPr>
                        <a:t>&lt;/Root&gt;</a:t>
                      </a:r>
                      <a:br>
                        <a:rPr lang="en-IN" sz="900" b="0" cap="none" spc="0">
                          <a:solidFill>
                            <a:schemeClr val="tx1"/>
                          </a:solidFill>
                          <a:effectLst/>
                          <a:latin typeface="BentonSansBook"/>
                        </a:rPr>
                      </a:br>
                      <a:r>
                        <a:rPr lang="en-IN" sz="900" b="1" cap="none" spc="0">
                          <a:solidFill>
                            <a:schemeClr val="tx1"/>
                          </a:solidFill>
                          <a:effectLst/>
                          <a:latin typeface="BentonSansBook"/>
                        </a:rPr>
                        <a:t>XPATH:</a:t>
                      </a:r>
                      <a:r>
                        <a:rPr lang="en-IN" sz="900" b="0" cap="none" spc="0">
                          <a:solidFill>
                            <a:schemeClr val="tx1"/>
                          </a:solidFill>
                          <a:effectLst/>
                          <a:latin typeface="BentonSansBook"/>
                        </a:rPr>
                        <a:t> //NODE</a:t>
                      </a:r>
                      <a:br>
                        <a:rPr lang="en-IN" sz="900" b="0" cap="none" spc="0">
                          <a:solidFill>
                            <a:schemeClr val="tx1"/>
                          </a:solidFill>
                          <a:effectLst/>
                          <a:latin typeface="BentonSansBook"/>
                        </a:rPr>
                      </a:br>
                      <a:r>
                        <a:rPr lang="en-IN" sz="900" b="1" cap="none" spc="0">
                          <a:solidFill>
                            <a:schemeClr val="tx1"/>
                          </a:solidFill>
                          <a:effectLst/>
                          <a:latin typeface="BentonSansBook"/>
                        </a:rPr>
                        <a:t>OUTPUT:</a:t>
                      </a:r>
                      <a:br>
                        <a:rPr lang="en-IN" sz="900" b="0" cap="none" spc="0">
                          <a:solidFill>
                            <a:schemeClr val="tx1"/>
                          </a:solidFill>
                          <a:effectLst/>
                          <a:latin typeface="BentonSansBook"/>
                        </a:rPr>
                      </a:br>
                      <a:r>
                        <a:rPr lang="en-IN" sz="900" b="0" cap="none" spc="0">
                          <a:solidFill>
                            <a:schemeClr val="tx1"/>
                          </a:solidFill>
                          <a:effectLst/>
                          <a:latin typeface="BentonSansBook"/>
                        </a:rPr>
                        <a:t>&lt;Root&gt;</a:t>
                      </a:r>
                      <a:br>
                        <a:rPr lang="en-IN" sz="900" b="0" cap="none" spc="0">
                          <a:solidFill>
                            <a:schemeClr val="tx1"/>
                          </a:solidFill>
                          <a:effectLst/>
                          <a:latin typeface="BentonSansBook"/>
                        </a:rPr>
                      </a:br>
                      <a:r>
                        <a:rPr lang="en-IN" sz="900" b="0" cap="none" spc="0">
                          <a:solidFill>
                            <a:schemeClr val="tx1"/>
                          </a:solidFill>
                          <a:effectLst/>
                          <a:latin typeface="BentonSansBook"/>
                        </a:rPr>
                        <a:t>&lt;NODE&gt;VALUE1&lt;/NODE&gt;</a:t>
                      </a:r>
                      <a:br>
                        <a:rPr lang="en-IN" sz="900" b="0" cap="none" spc="0">
                          <a:solidFill>
                            <a:schemeClr val="tx1"/>
                          </a:solidFill>
                          <a:effectLst/>
                          <a:latin typeface="BentonSansBook"/>
                        </a:rPr>
                      </a:br>
                      <a:r>
                        <a:rPr lang="en-IN" sz="900" b="0" cap="none" spc="0">
                          <a:solidFill>
                            <a:schemeClr val="tx1"/>
                          </a:solidFill>
                          <a:effectLst/>
                          <a:latin typeface="BentonSansBook"/>
                        </a:rPr>
                        <a:t>&lt;NODE1&gt;VALUE1&lt;/NODE1&gt;</a:t>
                      </a:r>
                      <a:br>
                        <a:rPr lang="en-IN" sz="900" b="0" cap="none" spc="0">
                          <a:solidFill>
                            <a:schemeClr val="tx1"/>
                          </a:solidFill>
                          <a:effectLst/>
                          <a:latin typeface="BentonSansBook"/>
                        </a:rPr>
                      </a:br>
                      <a:r>
                        <a:rPr lang="en-IN" sz="900" b="0" cap="none" spc="0">
                          <a:solidFill>
                            <a:schemeClr val="tx1"/>
                          </a:solidFill>
                          <a:effectLst/>
                          <a:latin typeface="BentonSansBook"/>
                        </a:rPr>
                        <a:t>&lt;/Root&gt;</a:t>
                      </a:r>
                    </a:p>
                  </a:txBody>
                  <a:tcPr marL="75607" marR="23512" marT="58159" marB="58159">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738471550"/>
                  </a:ext>
                </a:extLst>
              </a:tr>
            </a:tbl>
          </a:graphicData>
        </a:graphic>
      </p:graphicFrame>
    </p:spTree>
    <p:extLst>
      <p:ext uri="{BB962C8B-B14F-4D97-AF65-F5344CB8AC3E}">
        <p14:creationId xmlns:p14="http://schemas.microsoft.com/office/powerpoint/2010/main" val="786207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DC99-4DA4-47B7-A010-F123B9DC99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69B7F8-76AD-4E35-8CCC-3AD1085E1B23}"/>
              </a:ext>
            </a:extLst>
          </p:cNvPr>
          <p:cNvSpPr>
            <a:spLocks noGrp="1"/>
          </p:cNvSpPr>
          <p:nvPr>
            <p:ph idx="1"/>
          </p:nvPr>
        </p:nvSpPr>
        <p:spPr/>
        <p:txBody>
          <a:bodyPr/>
          <a:lstStyle/>
          <a:p>
            <a:pPr algn="l"/>
            <a:r>
              <a:rPr lang="en-US" b="1" i="0" dirty="0">
                <a:solidFill>
                  <a:srgbClr val="000000"/>
                </a:solidFill>
                <a:effectLst/>
                <a:latin typeface="BentonSansRegular"/>
              </a:rPr>
              <a:t>Use Cases:</a:t>
            </a:r>
            <a:endParaRPr lang="en-US" b="0" i="0" dirty="0">
              <a:solidFill>
                <a:srgbClr val="000000"/>
              </a:solidFill>
              <a:effectLst/>
              <a:latin typeface="BentonSansRegular"/>
            </a:endParaRPr>
          </a:p>
          <a:p>
            <a:pPr algn="l"/>
            <a:r>
              <a:rPr lang="en-US" b="0" i="0" dirty="0">
                <a:solidFill>
                  <a:srgbClr val="444444"/>
                </a:solidFill>
                <a:effectLst/>
                <a:latin typeface="BentonSansRegular"/>
              </a:rPr>
              <a:t>Since the Value Types with </a:t>
            </a:r>
            <a:r>
              <a:rPr lang="en-US" b="0" i="0" dirty="0" err="1">
                <a:solidFill>
                  <a:srgbClr val="444444"/>
                </a:solidFill>
                <a:effectLst/>
                <a:latin typeface="BentonSansRegular"/>
              </a:rPr>
              <a:t>Sting,Integer,Boolean</a:t>
            </a:r>
            <a:r>
              <a:rPr lang="en-US" b="0" i="0" dirty="0">
                <a:solidFill>
                  <a:srgbClr val="444444"/>
                </a:solidFill>
                <a:effectLst/>
                <a:latin typeface="BentonSansRegular"/>
              </a:rPr>
              <a:t> and Node are self explanatory will get into </a:t>
            </a:r>
            <a:r>
              <a:rPr lang="en-US" b="0" i="0" dirty="0" err="1">
                <a:solidFill>
                  <a:srgbClr val="444444"/>
                </a:solidFill>
                <a:effectLst/>
                <a:latin typeface="BentonSansRegular"/>
              </a:rPr>
              <a:t>Nodelist</a:t>
            </a:r>
            <a:r>
              <a:rPr lang="en-US" b="0" i="0" dirty="0">
                <a:solidFill>
                  <a:srgbClr val="444444"/>
                </a:solidFill>
                <a:effectLst/>
                <a:latin typeface="BentonSansRegular"/>
              </a:rPr>
              <a:t> which we use more often in Custom Integration</a:t>
            </a:r>
          </a:p>
          <a:p>
            <a:pPr algn="l"/>
            <a:r>
              <a:rPr lang="en-US" b="1" i="0" dirty="0">
                <a:solidFill>
                  <a:srgbClr val="000000"/>
                </a:solidFill>
                <a:effectLst/>
                <a:latin typeface="BentonSansRegular"/>
              </a:rPr>
              <a:t>Case#1:</a:t>
            </a:r>
            <a:endParaRPr lang="en-US" b="0" i="0" dirty="0">
              <a:solidFill>
                <a:srgbClr val="000000"/>
              </a:solidFill>
              <a:effectLst/>
              <a:latin typeface="BentonSansRegular"/>
            </a:endParaRPr>
          </a:p>
          <a:p>
            <a:pPr algn="l"/>
            <a:r>
              <a:rPr lang="en-US" b="0" i="0" dirty="0">
                <a:solidFill>
                  <a:srgbClr val="444444"/>
                </a:solidFill>
                <a:effectLst/>
                <a:latin typeface="BentonSansRegular"/>
              </a:rPr>
              <a:t>Filter the incoming XML containing </a:t>
            </a:r>
            <a:r>
              <a:rPr lang="en-US" b="0" i="1" dirty="0">
                <a:solidFill>
                  <a:srgbClr val="444444"/>
                </a:solidFill>
                <a:effectLst/>
                <a:latin typeface="BentonSansRegular"/>
              </a:rPr>
              <a:t>&lt;</a:t>
            </a:r>
            <a:r>
              <a:rPr lang="en-US" b="0" i="1" dirty="0" err="1">
                <a:solidFill>
                  <a:srgbClr val="444444"/>
                </a:solidFill>
                <a:effectLst/>
                <a:latin typeface="BentonSansRegular"/>
              </a:rPr>
              <a:t>ErrorNode</a:t>
            </a:r>
            <a:r>
              <a:rPr lang="en-US" b="0" i="1" dirty="0">
                <a:solidFill>
                  <a:srgbClr val="444444"/>
                </a:solidFill>
                <a:effectLst/>
                <a:latin typeface="BentonSansRegular"/>
              </a:rPr>
              <a:t>&gt;</a:t>
            </a:r>
            <a:endParaRPr lang="en-US" b="0" i="0" dirty="0">
              <a:solidFill>
                <a:srgbClr val="444444"/>
              </a:solidFill>
              <a:effectLst/>
              <a:latin typeface="BentonSansRegular"/>
            </a:endParaRPr>
          </a:p>
          <a:p>
            <a:endParaRPr lang="en-IN" dirty="0"/>
          </a:p>
        </p:txBody>
      </p:sp>
    </p:spTree>
    <p:extLst>
      <p:ext uri="{BB962C8B-B14F-4D97-AF65-F5344CB8AC3E}">
        <p14:creationId xmlns:p14="http://schemas.microsoft.com/office/powerpoint/2010/main" val="300804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B90D-A061-479C-9BF7-0E5EFF4FF34E}"/>
              </a:ext>
            </a:extLst>
          </p:cNvPr>
          <p:cNvSpPr>
            <a:spLocks noGrp="1"/>
          </p:cNvSpPr>
          <p:nvPr>
            <p:ph type="title"/>
          </p:nvPr>
        </p:nvSpPr>
        <p:spPr>
          <a:xfrm>
            <a:off x="643468" y="321734"/>
            <a:ext cx="10905065" cy="1135737"/>
          </a:xfrm>
        </p:spPr>
        <p:txBody>
          <a:bodyPr>
            <a:normAutofit/>
          </a:bodyPr>
          <a:lstStyle/>
          <a:p>
            <a:endParaRPr lang="en-IN" sz="3600"/>
          </a:p>
        </p:txBody>
      </p:sp>
      <p:sp>
        <p:nvSpPr>
          <p:cNvPr id="4102" name="Content Placeholder 4101">
            <a:extLst>
              <a:ext uri="{FF2B5EF4-FFF2-40B4-BE49-F238E27FC236}">
                <a16:creationId xmlns:a16="http://schemas.microsoft.com/office/drawing/2014/main" id="{CEAB4652-8E94-441A-36C6-EC2B0F87B13F}"/>
              </a:ext>
            </a:extLst>
          </p:cNvPr>
          <p:cNvSpPr>
            <a:spLocks noGrp="1"/>
          </p:cNvSpPr>
          <p:nvPr>
            <p:ph idx="1"/>
          </p:nvPr>
        </p:nvSpPr>
        <p:spPr>
          <a:xfrm>
            <a:off x="643468" y="1782981"/>
            <a:ext cx="4008384" cy="4393983"/>
          </a:xfrm>
        </p:spPr>
        <p:txBody>
          <a:bodyPr>
            <a:normAutofit/>
          </a:bodyPr>
          <a:lstStyle/>
          <a:p>
            <a:pPr algn="l"/>
            <a:r>
              <a:rPr lang="en-IN" sz="1600" b="1" dirty="0">
                <a:solidFill>
                  <a:srgbClr val="444444"/>
                </a:solidFill>
                <a:latin typeface="BentonSansRegular"/>
              </a:rPr>
              <a:t>XPATH:</a:t>
            </a:r>
            <a:endParaRPr lang="en-IN" sz="1600" dirty="0">
              <a:solidFill>
                <a:srgbClr val="444444"/>
              </a:solidFill>
              <a:latin typeface="BentonSansRegular"/>
            </a:endParaRPr>
          </a:p>
          <a:p>
            <a:pPr algn="l"/>
            <a:r>
              <a:rPr lang="en-IN" sz="1600" i="1" dirty="0">
                <a:solidFill>
                  <a:srgbClr val="444444"/>
                </a:solidFill>
                <a:latin typeface="BentonSansRegular"/>
              </a:rPr>
              <a:t>/Root/Record[Error]</a:t>
            </a:r>
            <a:endParaRPr lang="en-IN" sz="1600" dirty="0">
              <a:solidFill>
                <a:srgbClr val="444444"/>
              </a:solidFill>
              <a:latin typeface="BentonSansRegular"/>
            </a:endParaRPr>
          </a:p>
          <a:p>
            <a:endParaRPr lang="en-US" sz="2000" dirty="0"/>
          </a:p>
        </p:txBody>
      </p:sp>
      <p:pic>
        <p:nvPicPr>
          <p:cNvPr id="4098" name="Picture 2" descr="Text, letter&#10;&#10;Description automatically generated">
            <a:extLst>
              <a:ext uri="{FF2B5EF4-FFF2-40B4-BE49-F238E27FC236}">
                <a16:creationId xmlns:a16="http://schemas.microsoft.com/office/drawing/2014/main" id="{6473E8D3-AFFC-4DF5-9FF0-A93F455986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11622" y="1782981"/>
            <a:ext cx="3020609" cy="436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879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6F00C-097F-452F-B9A5-C53295A12B6A}"/>
              </a:ext>
            </a:extLst>
          </p:cNvPr>
          <p:cNvSpPr>
            <a:spLocks noGrp="1"/>
          </p:cNvSpPr>
          <p:nvPr>
            <p:ph type="title"/>
          </p:nvPr>
        </p:nvSpPr>
        <p:spPr>
          <a:xfrm>
            <a:off x="643468" y="321734"/>
            <a:ext cx="10905065"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81EC41FD-E7E8-4C83-B552-D5D850A707A3}"/>
              </a:ext>
            </a:extLst>
          </p:cNvPr>
          <p:cNvSpPr>
            <a:spLocks noGrp="1"/>
          </p:cNvSpPr>
          <p:nvPr>
            <p:ph idx="1"/>
          </p:nvPr>
        </p:nvSpPr>
        <p:spPr>
          <a:xfrm>
            <a:off x="643468" y="1782981"/>
            <a:ext cx="4008384" cy="4393983"/>
          </a:xfrm>
        </p:spPr>
        <p:txBody>
          <a:bodyPr>
            <a:normAutofit/>
          </a:bodyPr>
          <a:lstStyle/>
          <a:p>
            <a:r>
              <a:rPr lang="en-IN" sz="2000"/>
              <a:t>Output</a:t>
            </a:r>
          </a:p>
        </p:txBody>
      </p:sp>
      <p:pic>
        <p:nvPicPr>
          <p:cNvPr id="5122" name="Picture 2" descr="Text, letter&#10;&#10;Description automatically generated">
            <a:extLst>
              <a:ext uri="{FF2B5EF4-FFF2-40B4-BE49-F238E27FC236}">
                <a16:creationId xmlns:a16="http://schemas.microsoft.com/office/drawing/2014/main" id="{9C2C23FD-0885-4829-8CC7-10C551739E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1" y="1917234"/>
            <a:ext cx="6253212" cy="409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244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F295-65D4-43EE-B02B-A808C38E2436}"/>
              </a:ext>
            </a:extLst>
          </p:cNvPr>
          <p:cNvSpPr>
            <a:spLocks noGrp="1"/>
          </p:cNvSpPr>
          <p:nvPr>
            <p:ph type="title"/>
          </p:nvPr>
        </p:nvSpPr>
        <p:spPr>
          <a:xfrm>
            <a:off x="648928" y="629266"/>
            <a:ext cx="3505496" cy="1622321"/>
          </a:xfrm>
        </p:spPr>
        <p:txBody>
          <a:bodyPr>
            <a:normAutofit/>
          </a:bodyPr>
          <a:lstStyle/>
          <a:p>
            <a:endParaRPr lang="en-IN"/>
          </a:p>
        </p:txBody>
      </p:sp>
      <p:sp>
        <p:nvSpPr>
          <p:cNvPr id="3" name="Content Placeholder 2">
            <a:extLst>
              <a:ext uri="{FF2B5EF4-FFF2-40B4-BE49-F238E27FC236}">
                <a16:creationId xmlns:a16="http://schemas.microsoft.com/office/drawing/2014/main" id="{4942C30D-5D1C-4A31-86F1-5DCC15438379}"/>
              </a:ext>
            </a:extLst>
          </p:cNvPr>
          <p:cNvSpPr>
            <a:spLocks noGrp="1"/>
          </p:cNvSpPr>
          <p:nvPr>
            <p:ph idx="1"/>
          </p:nvPr>
        </p:nvSpPr>
        <p:spPr>
          <a:xfrm>
            <a:off x="648931" y="2438400"/>
            <a:ext cx="3505493" cy="3785419"/>
          </a:xfrm>
        </p:spPr>
        <p:txBody>
          <a:bodyPr>
            <a:normAutofit/>
          </a:bodyPr>
          <a:lstStyle/>
          <a:p>
            <a:r>
              <a:rPr lang="en-US" sz="2000" b="1">
                <a:latin typeface="BentonSansRegular"/>
              </a:rPr>
              <a:t>Case#2:</a:t>
            </a:r>
            <a:endParaRPr lang="en-US" sz="2000">
              <a:latin typeface="BentonSansRegular"/>
            </a:endParaRPr>
          </a:p>
          <a:p>
            <a:r>
              <a:rPr lang="en-US" sz="2000">
                <a:latin typeface="BentonSansRegular"/>
              </a:rPr>
              <a:t>Filters the Record node which contains </a:t>
            </a:r>
            <a:r>
              <a:rPr lang="en-US" sz="2000" i="1">
                <a:latin typeface="BentonSansRegular"/>
              </a:rPr>
              <a:t>&lt;Status&gt;</a:t>
            </a:r>
            <a:r>
              <a:rPr lang="en-US" sz="2000">
                <a:latin typeface="BentonSansRegular"/>
              </a:rPr>
              <a:t> node with value S [ Success ] or SK [ Skipped ].</a:t>
            </a:r>
          </a:p>
          <a:p>
            <a:endParaRPr lang="en-IN" sz="2000"/>
          </a:p>
        </p:txBody>
      </p:sp>
      <p:pic>
        <p:nvPicPr>
          <p:cNvPr id="6146" name="Picture 2" descr="Text, letter&#10;&#10;Description automatically generated">
            <a:extLst>
              <a:ext uri="{FF2B5EF4-FFF2-40B4-BE49-F238E27FC236}">
                <a16:creationId xmlns:a16="http://schemas.microsoft.com/office/drawing/2014/main" id="{26796F6B-C596-407A-A5AD-8EBDFC80CE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01327" y="807592"/>
            <a:ext cx="3628400"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807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4C8A-8545-453F-A903-25A7977C50D2}"/>
              </a:ext>
            </a:extLst>
          </p:cNvPr>
          <p:cNvSpPr>
            <a:spLocks noGrp="1"/>
          </p:cNvSpPr>
          <p:nvPr>
            <p:ph type="title"/>
          </p:nvPr>
        </p:nvSpPr>
        <p:spPr>
          <a:xfrm>
            <a:off x="648928" y="629266"/>
            <a:ext cx="4944152" cy="1622321"/>
          </a:xfrm>
        </p:spPr>
        <p:txBody>
          <a:bodyPr>
            <a:normAutofit/>
          </a:bodyPr>
          <a:lstStyle/>
          <a:p>
            <a:endParaRPr lang="en-IN"/>
          </a:p>
        </p:txBody>
      </p:sp>
      <p:sp>
        <p:nvSpPr>
          <p:cNvPr id="3" name="Content Placeholder 2">
            <a:extLst>
              <a:ext uri="{FF2B5EF4-FFF2-40B4-BE49-F238E27FC236}">
                <a16:creationId xmlns:a16="http://schemas.microsoft.com/office/drawing/2014/main" id="{036322CA-F295-49F6-BA3A-9B88D49D9820}"/>
              </a:ext>
            </a:extLst>
          </p:cNvPr>
          <p:cNvSpPr>
            <a:spLocks noGrp="1"/>
          </p:cNvSpPr>
          <p:nvPr>
            <p:ph idx="1"/>
          </p:nvPr>
        </p:nvSpPr>
        <p:spPr>
          <a:xfrm>
            <a:off x="648930" y="2438400"/>
            <a:ext cx="4944151" cy="3785419"/>
          </a:xfrm>
        </p:spPr>
        <p:txBody>
          <a:bodyPr>
            <a:normAutofit/>
          </a:bodyPr>
          <a:lstStyle/>
          <a:p>
            <a:r>
              <a:rPr lang="en-US" sz="2400" b="1" dirty="0">
                <a:latin typeface="BentonSansRegular"/>
              </a:rPr>
              <a:t>XPATH:</a:t>
            </a:r>
            <a:endParaRPr lang="en-US" sz="2400" dirty="0">
              <a:latin typeface="BentonSansRegular"/>
            </a:endParaRPr>
          </a:p>
          <a:p>
            <a:r>
              <a:rPr lang="en-US" sz="2400" i="1" dirty="0">
                <a:latin typeface="BentonSansRegular"/>
              </a:rPr>
              <a:t>/Root/Record[(Log/Status/text()= ‘S’ ) or (Log/Status/text() = ‘SK’ )]</a:t>
            </a:r>
            <a:endParaRPr lang="en-US" sz="2400" dirty="0">
              <a:latin typeface="BentonSansRegular"/>
            </a:endParaRPr>
          </a:p>
          <a:p>
            <a:endParaRPr lang="en-IN" sz="2400" dirty="0"/>
          </a:p>
        </p:txBody>
      </p:sp>
      <p:pic>
        <p:nvPicPr>
          <p:cNvPr id="7170" name="Picture 2" descr="Text, letter&#10;&#10;Description automatically generated">
            <a:extLst>
              <a:ext uri="{FF2B5EF4-FFF2-40B4-BE49-F238E27FC236}">
                <a16:creationId xmlns:a16="http://schemas.microsoft.com/office/drawing/2014/main" id="{432160C2-00A7-4C99-B02C-D73B35C9E1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1411998"/>
            <a:ext cx="4475532" cy="403075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740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144D-0BF4-495B-8F55-F439FECF36A2}"/>
              </a:ext>
            </a:extLst>
          </p:cNvPr>
          <p:cNvSpPr>
            <a:spLocks noGrp="1"/>
          </p:cNvSpPr>
          <p:nvPr>
            <p:ph type="title"/>
          </p:nvPr>
        </p:nvSpPr>
        <p:spPr>
          <a:xfrm>
            <a:off x="648928" y="629266"/>
            <a:ext cx="4944152" cy="1622321"/>
          </a:xfrm>
        </p:spPr>
        <p:txBody>
          <a:bodyPr>
            <a:normAutofit/>
          </a:bodyPr>
          <a:lstStyle/>
          <a:p>
            <a:endParaRPr lang="en-IN"/>
          </a:p>
        </p:txBody>
      </p:sp>
      <p:sp>
        <p:nvSpPr>
          <p:cNvPr id="3" name="Content Placeholder 2">
            <a:extLst>
              <a:ext uri="{FF2B5EF4-FFF2-40B4-BE49-F238E27FC236}">
                <a16:creationId xmlns:a16="http://schemas.microsoft.com/office/drawing/2014/main" id="{FDE9F9AB-2756-4572-9900-ED5831D29543}"/>
              </a:ext>
            </a:extLst>
          </p:cNvPr>
          <p:cNvSpPr>
            <a:spLocks noGrp="1"/>
          </p:cNvSpPr>
          <p:nvPr>
            <p:ph idx="1"/>
          </p:nvPr>
        </p:nvSpPr>
        <p:spPr>
          <a:xfrm>
            <a:off x="648930" y="2438400"/>
            <a:ext cx="4944151" cy="3785419"/>
          </a:xfrm>
        </p:spPr>
        <p:txBody>
          <a:bodyPr>
            <a:normAutofit/>
          </a:bodyPr>
          <a:lstStyle/>
          <a:p>
            <a:r>
              <a:rPr lang="en-US" sz="2400" b="1">
                <a:latin typeface="BentonSansRegular"/>
              </a:rPr>
              <a:t>Case#4:</a:t>
            </a:r>
            <a:endParaRPr lang="en-US" sz="2400">
              <a:latin typeface="BentonSansRegular"/>
            </a:endParaRPr>
          </a:p>
          <a:p>
            <a:r>
              <a:rPr lang="en-US" sz="2400">
                <a:latin typeface="BentonSansRegular"/>
              </a:rPr>
              <a:t>Filter the incoming XML not containing </a:t>
            </a:r>
            <a:r>
              <a:rPr lang="en-US" sz="2400" i="1">
                <a:latin typeface="BentonSansRegular"/>
              </a:rPr>
              <a:t>&lt;ErrorNode&gt;</a:t>
            </a:r>
            <a:endParaRPr lang="en-US" sz="2400">
              <a:latin typeface="BentonSansRegular"/>
            </a:endParaRPr>
          </a:p>
          <a:p>
            <a:endParaRPr lang="en-IN" sz="2400"/>
          </a:p>
        </p:txBody>
      </p:sp>
      <p:pic>
        <p:nvPicPr>
          <p:cNvPr id="8194" name="Picture 2" descr="Text, letter&#10;&#10;Description automatically generated">
            <a:extLst>
              <a:ext uri="{FF2B5EF4-FFF2-40B4-BE49-F238E27FC236}">
                <a16:creationId xmlns:a16="http://schemas.microsoft.com/office/drawing/2014/main" id="{4FBB2876-970C-4100-976F-F13B725EAF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6157" y="833418"/>
            <a:ext cx="3592632" cy="51879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890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5C40-BFC1-4332-8174-C5C67BE6862B}"/>
              </a:ext>
            </a:extLst>
          </p:cNvPr>
          <p:cNvSpPr>
            <a:spLocks noGrp="1"/>
          </p:cNvSpPr>
          <p:nvPr>
            <p:ph type="title"/>
          </p:nvPr>
        </p:nvSpPr>
        <p:spPr>
          <a:xfrm>
            <a:off x="648928" y="629266"/>
            <a:ext cx="4944152" cy="1622321"/>
          </a:xfrm>
        </p:spPr>
        <p:txBody>
          <a:bodyPr>
            <a:normAutofit/>
          </a:bodyPr>
          <a:lstStyle/>
          <a:p>
            <a:endParaRPr lang="en-IN"/>
          </a:p>
        </p:txBody>
      </p:sp>
      <p:sp>
        <p:nvSpPr>
          <p:cNvPr id="3" name="Content Placeholder 2">
            <a:extLst>
              <a:ext uri="{FF2B5EF4-FFF2-40B4-BE49-F238E27FC236}">
                <a16:creationId xmlns:a16="http://schemas.microsoft.com/office/drawing/2014/main" id="{2B1C05C4-833C-44AA-A0D3-816A047BBCB5}"/>
              </a:ext>
            </a:extLst>
          </p:cNvPr>
          <p:cNvSpPr>
            <a:spLocks noGrp="1"/>
          </p:cNvSpPr>
          <p:nvPr>
            <p:ph idx="1"/>
          </p:nvPr>
        </p:nvSpPr>
        <p:spPr>
          <a:xfrm>
            <a:off x="648930" y="2438400"/>
            <a:ext cx="4944151" cy="3785419"/>
          </a:xfrm>
        </p:spPr>
        <p:txBody>
          <a:bodyPr>
            <a:normAutofit/>
          </a:bodyPr>
          <a:lstStyle/>
          <a:p>
            <a:r>
              <a:rPr lang="en-US" sz="2400" b="1">
                <a:latin typeface="BentonSansRegular"/>
              </a:rPr>
              <a:t>XPATH:</a:t>
            </a:r>
            <a:endParaRPr lang="en-US" sz="2400">
              <a:latin typeface="BentonSansRegular"/>
            </a:endParaRPr>
          </a:p>
          <a:p>
            <a:r>
              <a:rPr lang="en-US" sz="2400" i="1">
                <a:latin typeface="BentonSansRegular"/>
              </a:rPr>
              <a:t>/Root/Record[not(Error)]</a:t>
            </a:r>
            <a:endParaRPr lang="en-US" sz="2400">
              <a:latin typeface="BentonSansRegular"/>
            </a:endParaRPr>
          </a:p>
          <a:p>
            <a:endParaRPr lang="en-IN" sz="2400"/>
          </a:p>
        </p:txBody>
      </p:sp>
      <p:pic>
        <p:nvPicPr>
          <p:cNvPr id="9218" name="Picture 2" descr="Text, letter&#10;&#10;Description automatically generated">
            <a:extLst>
              <a:ext uri="{FF2B5EF4-FFF2-40B4-BE49-F238E27FC236}">
                <a16:creationId xmlns:a16="http://schemas.microsoft.com/office/drawing/2014/main" id="{0E9A6580-BF27-4223-93F1-30F61E9CA1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1341692"/>
            <a:ext cx="4475532" cy="417136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09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EE4A-AD12-43F6-9DAC-E5EA12795E49}"/>
              </a:ext>
            </a:extLst>
          </p:cNvPr>
          <p:cNvSpPr>
            <a:spLocks noGrp="1"/>
          </p:cNvSpPr>
          <p:nvPr>
            <p:ph type="title"/>
          </p:nvPr>
        </p:nvSpPr>
        <p:spPr/>
        <p:txBody>
          <a:bodyPr/>
          <a:lstStyle/>
          <a:p>
            <a:r>
              <a:rPr lang="en-IN" dirty="0"/>
              <a:t>Data store adapter</a:t>
            </a:r>
          </a:p>
        </p:txBody>
      </p:sp>
      <p:sp>
        <p:nvSpPr>
          <p:cNvPr id="3" name="Content Placeholder 2">
            <a:extLst>
              <a:ext uri="{FF2B5EF4-FFF2-40B4-BE49-F238E27FC236}">
                <a16:creationId xmlns:a16="http://schemas.microsoft.com/office/drawing/2014/main" id="{E9743F9E-7CF9-4B6A-9988-58CC04B1E028}"/>
              </a:ext>
            </a:extLst>
          </p:cNvPr>
          <p:cNvSpPr>
            <a:spLocks noGrp="1"/>
          </p:cNvSpPr>
          <p:nvPr>
            <p:ph idx="1"/>
          </p:nvPr>
        </p:nvSpPr>
        <p:spPr/>
        <p:txBody>
          <a:bodyPr>
            <a:normAutofit fontScale="85000" lnSpcReduction="10000"/>
          </a:bodyPr>
          <a:lstStyle/>
          <a:p>
            <a:r>
              <a:rPr lang="en-US" b="0" i="0" dirty="0">
                <a:solidFill>
                  <a:srgbClr val="333333"/>
                </a:solidFill>
                <a:effectLst/>
                <a:latin typeface="72"/>
              </a:rPr>
              <a:t>This adapter enables Cloud Integration to consume messages from a data store. This feature helps you to enable asynchronous decoupling of inbound and outbound processing by using the data store as temporary storage.</a:t>
            </a:r>
          </a:p>
          <a:p>
            <a:r>
              <a:rPr lang="en-US" b="0" i="0" dirty="0">
                <a:solidFill>
                  <a:srgbClr val="333333"/>
                </a:solidFill>
                <a:effectLst/>
                <a:latin typeface="72"/>
              </a:rPr>
              <a:t>To understand the concept of asynchronous decoupling, assume that a sender sends a message to Cloud Integration (inbound processing). If there's an error in outbound processing (for example, a receiver can't be reached temporarily), the middleware (Cloud Integration) retries message processing independently. There's no need that the sender triggers a reprocessing of the message as soon as the error situation is fixed. The sender relies on the middleware to do that. To support this scenario, Cloud Integration stores the message received from the sender in the data store. To implement this step, you can design a dedicated integration flow that receives the sender's message and uses a </a:t>
            </a:r>
            <a:r>
              <a:rPr lang="en-US" b="1" i="0" dirty="0">
                <a:solidFill>
                  <a:srgbClr val="333333"/>
                </a:solidFill>
                <a:effectLst/>
                <a:latin typeface="72"/>
              </a:rPr>
              <a:t>Data Store Write</a:t>
            </a:r>
            <a:r>
              <a:rPr lang="en-US" b="0" i="0" dirty="0">
                <a:solidFill>
                  <a:srgbClr val="333333"/>
                </a:solidFill>
                <a:effectLst/>
                <a:latin typeface="72"/>
              </a:rPr>
              <a:t> step to store it in the data store </a:t>
            </a:r>
            <a:endParaRPr lang="en-IN" dirty="0"/>
          </a:p>
        </p:txBody>
      </p:sp>
    </p:spTree>
    <p:extLst>
      <p:ext uri="{BB962C8B-B14F-4D97-AF65-F5344CB8AC3E}">
        <p14:creationId xmlns:p14="http://schemas.microsoft.com/office/powerpoint/2010/main" val="4256203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83821-01C8-4464-8E95-ECFBBFD5B807}"/>
              </a:ext>
            </a:extLst>
          </p:cNvPr>
          <p:cNvSpPr>
            <a:spLocks noGrp="1"/>
          </p:cNvSpPr>
          <p:nvPr>
            <p:ph type="title"/>
          </p:nvPr>
        </p:nvSpPr>
        <p:spPr>
          <a:xfrm>
            <a:off x="648928" y="629266"/>
            <a:ext cx="3505496" cy="1622321"/>
          </a:xfrm>
        </p:spPr>
        <p:txBody>
          <a:bodyPr>
            <a:normAutofit/>
          </a:bodyPr>
          <a:lstStyle/>
          <a:p>
            <a:endParaRPr lang="en-IN"/>
          </a:p>
        </p:txBody>
      </p:sp>
      <p:sp>
        <p:nvSpPr>
          <p:cNvPr id="3" name="Content Placeholder 2">
            <a:extLst>
              <a:ext uri="{FF2B5EF4-FFF2-40B4-BE49-F238E27FC236}">
                <a16:creationId xmlns:a16="http://schemas.microsoft.com/office/drawing/2014/main" id="{FEE53A7D-CB96-4303-848A-E694B074E6C2}"/>
              </a:ext>
            </a:extLst>
          </p:cNvPr>
          <p:cNvSpPr>
            <a:spLocks noGrp="1"/>
          </p:cNvSpPr>
          <p:nvPr>
            <p:ph idx="1"/>
          </p:nvPr>
        </p:nvSpPr>
        <p:spPr>
          <a:xfrm>
            <a:off x="648931" y="2438400"/>
            <a:ext cx="3505493" cy="3785419"/>
          </a:xfrm>
        </p:spPr>
        <p:txBody>
          <a:bodyPr>
            <a:normAutofit/>
          </a:bodyPr>
          <a:lstStyle/>
          <a:p>
            <a:r>
              <a:rPr lang="en-US" sz="2000">
                <a:latin typeface="72"/>
              </a:rPr>
              <a:t>Furthermore, you model outbound processing in an integration flow that initially consumes the message from the data store (using the </a:t>
            </a:r>
            <a:r>
              <a:rPr lang="en-US" sz="2000" b="1">
                <a:latin typeface="72"/>
              </a:rPr>
              <a:t>Data Store</a:t>
            </a:r>
            <a:r>
              <a:rPr lang="en-US" sz="2000">
                <a:latin typeface="72"/>
              </a:rPr>
              <a:t> sender adapter). The outbound integration flow retries the message from the data store as long as the error situation lasts.</a:t>
            </a:r>
            <a:endParaRPr lang="en-IN" sz="2000"/>
          </a:p>
        </p:txBody>
      </p:sp>
      <p:pic>
        <p:nvPicPr>
          <p:cNvPr id="10242" name="Picture 2" descr="Diagram&#10;&#10;Description automatically generated">
            <a:extLst>
              <a:ext uri="{FF2B5EF4-FFF2-40B4-BE49-F238E27FC236}">
                <a16:creationId xmlns:a16="http://schemas.microsoft.com/office/drawing/2014/main" id="{8095D1B8-5B22-4E18-8C60-EE2C757914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1" y="841946"/>
            <a:ext cx="6019331" cy="517086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200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9" y="627903"/>
            <a:ext cx="560419" cy="270355"/>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7"/>
            <a:ext cx="892499"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6" y="2337971"/>
            <a:ext cx="8086516" cy="2182059"/>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9" y="3059668"/>
            <a:ext cx="5294060" cy="738664"/>
          </a:xfrm>
          <a:prstGeom prst="rect">
            <a:avLst/>
          </a:prstGeom>
          <a:noFill/>
          <a:ln>
            <a:noFill/>
          </a:ln>
        </p:spPr>
        <p:txBody>
          <a:bodyPr wrap="square" rtlCol="0">
            <a:spAutoFit/>
          </a:bodyPr>
          <a:lstStyle/>
          <a:p>
            <a:pPr defTabSz="914194"/>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1"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45207-1F76-4B45-AF0D-73CCD6ADEB4D}"/>
              </a:ext>
            </a:extLst>
          </p:cNvPr>
          <p:cNvSpPr>
            <a:spLocks noGrp="1"/>
          </p:cNvSpPr>
          <p:nvPr>
            <p:ph type="title"/>
          </p:nvPr>
        </p:nvSpPr>
        <p:spPr/>
        <p:txBody>
          <a:bodyPr/>
          <a:lstStyle/>
          <a:p>
            <a:r>
              <a:rPr lang="en-IN" dirty="0"/>
              <a:t>API Management</a:t>
            </a:r>
          </a:p>
        </p:txBody>
      </p:sp>
      <p:sp>
        <p:nvSpPr>
          <p:cNvPr id="3" name="Content Placeholder 2">
            <a:extLst>
              <a:ext uri="{FF2B5EF4-FFF2-40B4-BE49-F238E27FC236}">
                <a16:creationId xmlns:a16="http://schemas.microsoft.com/office/drawing/2014/main" id="{EA578499-0F64-4FE9-9EFE-5663A6F19547}"/>
              </a:ext>
            </a:extLst>
          </p:cNvPr>
          <p:cNvSpPr>
            <a:spLocks noGrp="1"/>
          </p:cNvSpPr>
          <p:nvPr>
            <p:ph idx="1"/>
          </p:nvPr>
        </p:nvSpPr>
        <p:spPr>
          <a:xfrm>
            <a:off x="662635" y="1786611"/>
            <a:ext cx="10515600" cy="4351339"/>
          </a:xfrm>
        </p:spPr>
        <p:txBody>
          <a:bodyPr/>
          <a:lstStyle/>
          <a:p>
            <a:r>
              <a:rPr lang="en-US" b="0" i="0" dirty="0">
                <a:solidFill>
                  <a:srgbClr val="1F1F1F"/>
                </a:solidFill>
                <a:effectLst/>
                <a:latin typeface="72-Regular"/>
              </a:rPr>
              <a:t>SAP API Business Hub is a website to discover, explore, and test APIs from various SAP products such as SAP S/4HANA, SAP SuccessFactors, SAP Customer Experience, SAP BTP, and selected partners. Apart from various product APIs, you can find detailed information on business processes and partner assets. The new workspace feature also enables you to consume integration and workflow content.</a:t>
            </a:r>
          </a:p>
          <a:p>
            <a:r>
              <a:rPr lang="en-IN" dirty="0"/>
              <a:t>https://api.sap.com/</a:t>
            </a:r>
          </a:p>
        </p:txBody>
      </p:sp>
    </p:spTree>
    <p:extLst>
      <p:ext uri="{BB962C8B-B14F-4D97-AF65-F5344CB8AC3E}">
        <p14:creationId xmlns:p14="http://schemas.microsoft.com/office/powerpoint/2010/main" val="2777219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1DE8-EC60-4759-8738-94CF3D10E96B}"/>
              </a:ext>
            </a:extLst>
          </p:cNvPr>
          <p:cNvSpPr>
            <a:spLocks noGrp="1"/>
          </p:cNvSpPr>
          <p:nvPr>
            <p:ph type="title"/>
          </p:nvPr>
        </p:nvSpPr>
        <p:spPr>
          <a:xfrm>
            <a:off x="648928" y="629266"/>
            <a:ext cx="3505496" cy="1622321"/>
          </a:xfrm>
        </p:spPr>
        <p:txBody>
          <a:bodyPr>
            <a:normAutofit/>
          </a:bodyPr>
          <a:lstStyle/>
          <a:p>
            <a:endParaRPr lang="en-IN"/>
          </a:p>
        </p:txBody>
      </p:sp>
      <p:sp>
        <p:nvSpPr>
          <p:cNvPr id="3" name="Content Placeholder 2">
            <a:extLst>
              <a:ext uri="{FF2B5EF4-FFF2-40B4-BE49-F238E27FC236}">
                <a16:creationId xmlns:a16="http://schemas.microsoft.com/office/drawing/2014/main" id="{386B0C3D-B317-4D0B-9436-AFF20EB3E142}"/>
              </a:ext>
            </a:extLst>
          </p:cNvPr>
          <p:cNvSpPr>
            <a:spLocks noGrp="1"/>
          </p:cNvSpPr>
          <p:nvPr>
            <p:ph idx="1"/>
          </p:nvPr>
        </p:nvSpPr>
        <p:spPr>
          <a:xfrm>
            <a:off x="648928" y="2296441"/>
            <a:ext cx="3251261" cy="3999036"/>
          </a:xfrm>
        </p:spPr>
        <p:txBody>
          <a:bodyPr>
            <a:normAutofit/>
          </a:bodyPr>
          <a:lstStyle/>
          <a:p>
            <a:r>
              <a:rPr lang="en-IN" sz="2000" b="1" cap="all" dirty="0">
                <a:latin typeface="72-Regular"/>
              </a:rPr>
              <a:t>STEP 1 </a:t>
            </a:r>
            <a:r>
              <a:rPr lang="en-US" sz="2000" dirty="0">
                <a:latin typeface="72-Regular"/>
              </a:rPr>
              <a:t>Go to the SAP API Business Hub</a:t>
            </a:r>
          </a:p>
          <a:p>
            <a:r>
              <a:rPr lang="en-US" sz="2000" dirty="0">
                <a:latin typeface="72-Regular"/>
              </a:rPr>
              <a:t>In your browser, open </a:t>
            </a:r>
            <a:r>
              <a:rPr lang="en-US" sz="2000" u="sng" dirty="0">
                <a:latin typeface="72-Bold"/>
                <a:hlinkClick r:id="rId2"/>
              </a:rPr>
              <a:t>SAP API Business Hub</a:t>
            </a:r>
            <a:endParaRPr lang="en-US" sz="2000" u="sng" dirty="0">
              <a:latin typeface="72-Bold"/>
            </a:endParaRPr>
          </a:p>
          <a:p>
            <a:r>
              <a:rPr lang="en-US" sz="1600" dirty="0">
                <a:solidFill>
                  <a:srgbClr val="1F1F1F"/>
                </a:solidFill>
                <a:latin typeface="72-Regular"/>
              </a:rPr>
              <a:t>You can explore products, business processes, as well as different categories of assets, along with partner and featured content. Choose Explore for quick access to the various sections of the SAP API Business Hub.</a:t>
            </a:r>
            <a:endParaRPr lang="en-US" sz="2000" u="sng" dirty="0">
              <a:latin typeface="72-Bold"/>
            </a:endParaRPr>
          </a:p>
          <a:p>
            <a:endParaRPr lang="en-IN" sz="2000" dirty="0"/>
          </a:p>
        </p:txBody>
      </p:sp>
      <p:pic>
        <p:nvPicPr>
          <p:cNvPr id="11266" name="Picture 2" descr="SAP API Business Hub page">
            <a:extLst>
              <a:ext uri="{FF2B5EF4-FFF2-40B4-BE49-F238E27FC236}">
                <a16:creationId xmlns:a16="http://schemas.microsoft.com/office/drawing/2014/main" id="{F4F5EE12-40CD-4014-B90A-4FAFEA50E75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84061" y="1858102"/>
            <a:ext cx="6359011" cy="298873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810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0AAE-228B-4C74-BBCF-C5FB88300CB5}"/>
              </a:ext>
            </a:extLst>
          </p:cNvPr>
          <p:cNvSpPr>
            <a:spLocks noGrp="1"/>
          </p:cNvSpPr>
          <p:nvPr>
            <p:ph type="title"/>
          </p:nvPr>
        </p:nvSpPr>
        <p:spPr>
          <a:xfrm>
            <a:off x="648928" y="629266"/>
            <a:ext cx="3505496" cy="1622321"/>
          </a:xfrm>
        </p:spPr>
        <p:txBody>
          <a:bodyPr>
            <a:normAutofit/>
          </a:bodyPr>
          <a:lstStyle/>
          <a:p>
            <a:endParaRPr lang="en-IN"/>
          </a:p>
        </p:txBody>
      </p:sp>
      <p:sp>
        <p:nvSpPr>
          <p:cNvPr id="3" name="Content Placeholder 2">
            <a:extLst>
              <a:ext uri="{FF2B5EF4-FFF2-40B4-BE49-F238E27FC236}">
                <a16:creationId xmlns:a16="http://schemas.microsoft.com/office/drawing/2014/main" id="{F3489D6B-E72E-4712-ABEB-D6E9D1C75C81}"/>
              </a:ext>
            </a:extLst>
          </p:cNvPr>
          <p:cNvSpPr>
            <a:spLocks noGrp="1"/>
          </p:cNvSpPr>
          <p:nvPr>
            <p:ph idx="1"/>
          </p:nvPr>
        </p:nvSpPr>
        <p:spPr>
          <a:xfrm>
            <a:off x="648931" y="2438400"/>
            <a:ext cx="3505493" cy="3785419"/>
          </a:xfrm>
        </p:spPr>
        <p:txBody>
          <a:bodyPr>
            <a:normAutofit/>
          </a:bodyPr>
          <a:lstStyle/>
          <a:p>
            <a:r>
              <a:rPr lang="en-IN" sz="2000" dirty="0"/>
              <a:t>Step 2 </a:t>
            </a:r>
            <a:r>
              <a:rPr lang="en-IN" sz="2000" dirty="0">
                <a:latin typeface="72-Regular"/>
              </a:rPr>
              <a:t>Explore API content</a:t>
            </a:r>
          </a:p>
          <a:p>
            <a:r>
              <a:rPr lang="en-US" sz="2000" dirty="0">
                <a:latin typeface="72-Regular"/>
              </a:rPr>
              <a:t>On the SAP API Business Hub homepage, choose </a:t>
            </a:r>
            <a:r>
              <a:rPr lang="en-US" sz="2000" dirty="0">
                <a:latin typeface="72-Bold"/>
              </a:rPr>
              <a:t>Categories</a:t>
            </a:r>
            <a:r>
              <a:rPr lang="en-US" sz="2000" dirty="0">
                <a:latin typeface="72-Regular"/>
              </a:rPr>
              <a:t>.</a:t>
            </a:r>
          </a:p>
          <a:p>
            <a:br>
              <a:rPr lang="en-US" sz="1600" dirty="0"/>
            </a:br>
            <a:br>
              <a:rPr lang="en-US" sz="2000" dirty="0"/>
            </a:br>
            <a:endParaRPr lang="en-IN" sz="2000" dirty="0"/>
          </a:p>
        </p:txBody>
      </p:sp>
      <p:pic>
        <p:nvPicPr>
          <p:cNvPr id="12292" name="Picture 4" descr="SAP API Business Hub homepage API tile">
            <a:extLst>
              <a:ext uri="{FF2B5EF4-FFF2-40B4-BE49-F238E27FC236}">
                <a16:creationId xmlns:a16="http://schemas.microsoft.com/office/drawing/2014/main" id="{965751BE-2CD8-418D-9639-D5B1B76DCD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1" y="1975214"/>
            <a:ext cx="6019331" cy="290432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162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08D5-A3B4-48D4-81D4-BFC837CFD2A0}"/>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9EEF5AA0-6C7A-43C0-BC9C-0F16451B1D4D}"/>
              </a:ext>
            </a:extLst>
          </p:cNvPr>
          <p:cNvSpPr>
            <a:spLocks noGrp="1"/>
          </p:cNvSpPr>
          <p:nvPr>
            <p:ph idx="1"/>
          </p:nvPr>
        </p:nvSpPr>
        <p:spPr>
          <a:xfrm>
            <a:off x="630936" y="2807208"/>
            <a:ext cx="3429000" cy="3410712"/>
          </a:xfrm>
        </p:spPr>
        <p:txBody>
          <a:bodyPr anchor="t">
            <a:normAutofit/>
          </a:bodyPr>
          <a:lstStyle/>
          <a:p>
            <a:r>
              <a:rPr lang="en-US" sz="2267">
                <a:latin typeface="72-Regular"/>
              </a:rPr>
              <a:t>Choose APIs from the different categories available.</a:t>
            </a:r>
          </a:p>
          <a:p>
            <a:endParaRPr lang="en-IN" sz="2267"/>
          </a:p>
        </p:txBody>
      </p:sp>
      <p:pic>
        <p:nvPicPr>
          <p:cNvPr id="13314" name="Picture 2" descr="SAP API Business Hub APIs section">
            <a:extLst>
              <a:ext uri="{FF2B5EF4-FFF2-40B4-BE49-F238E27FC236}">
                <a16:creationId xmlns:a16="http://schemas.microsoft.com/office/drawing/2014/main" id="{B212F3CB-C1E6-4B6E-9FF3-1331D47BD4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63478"/>
            <a:ext cx="6903720" cy="333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288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EC58B-DCD8-4F3F-92E1-9F0ADA503D31}"/>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49803858-49FC-436F-AFD8-B44415FB1CA0}"/>
              </a:ext>
            </a:extLst>
          </p:cNvPr>
          <p:cNvSpPr>
            <a:spLocks noGrp="1"/>
          </p:cNvSpPr>
          <p:nvPr>
            <p:ph idx="1"/>
          </p:nvPr>
        </p:nvSpPr>
        <p:spPr>
          <a:xfrm>
            <a:off x="630936" y="2807208"/>
            <a:ext cx="3429000" cy="3410712"/>
          </a:xfrm>
        </p:spPr>
        <p:txBody>
          <a:bodyPr anchor="t">
            <a:normAutofit/>
          </a:bodyPr>
          <a:lstStyle/>
          <a:p>
            <a:r>
              <a:rPr lang="en-IN" sz="2133"/>
              <a:t>Step 3 Search for an API</a:t>
            </a:r>
          </a:p>
          <a:p>
            <a:r>
              <a:rPr lang="en-US" sz="2133">
                <a:latin typeface="72-Regular"/>
              </a:rPr>
              <a:t>Different APIs, policy templates, and API packages are available under the API category. An API package contains one or more APIs. You can browse through different types of APIs such as REST, OData, and SOAP APIs.</a:t>
            </a:r>
            <a:endParaRPr lang="en-IN" sz="2133"/>
          </a:p>
        </p:txBody>
      </p:sp>
      <p:pic>
        <p:nvPicPr>
          <p:cNvPr id="14338" name="Picture 2" descr="Searching for types of APIs APIs">
            <a:extLst>
              <a:ext uri="{FF2B5EF4-FFF2-40B4-BE49-F238E27FC236}">
                <a16:creationId xmlns:a16="http://schemas.microsoft.com/office/drawing/2014/main" id="{C60B0294-7181-4324-B0A0-A4D9781911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97997"/>
            <a:ext cx="6903720" cy="326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19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14DA-6101-45AE-B0DF-C283A8389561}"/>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9EE2A340-8357-49D0-B1B0-78D3998CA73D}"/>
              </a:ext>
            </a:extLst>
          </p:cNvPr>
          <p:cNvSpPr>
            <a:spLocks noGrp="1"/>
          </p:cNvSpPr>
          <p:nvPr>
            <p:ph idx="1"/>
          </p:nvPr>
        </p:nvSpPr>
        <p:spPr>
          <a:xfrm>
            <a:off x="630936" y="2807208"/>
            <a:ext cx="3429000" cy="3410712"/>
          </a:xfrm>
        </p:spPr>
        <p:txBody>
          <a:bodyPr anchor="t">
            <a:normAutofit/>
          </a:bodyPr>
          <a:lstStyle/>
          <a:p>
            <a:r>
              <a:rPr lang="en-US" sz="2267">
                <a:latin typeface="72-Regular"/>
              </a:rPr>
              <a:t>You can explore APIs either by selecting a type of an API or by selecting an API package. Navigate to the Packages tab. You can choose any package for testing.</a:t>
            </a:r>
            <a:endParaRPr lang="en-IN" sz="2267"/>
          </a:p>
        </p:txBody>
      </p:sp>
      <p:pic>
        <p:nvPicPr>
          <p:cNvPr id="15362" name="Picture 2" descr="API Hub Packages search">
            <a:extLst>
              <a:ext uri="{FF2B5EF4-FFF2-40B4-BE49-F238E27FC236}">
                <a16:creationId xmlns:a16="http://schemas.microsoft.com/office/drawing/2014/main" id="{AC61EF23-A075-44E4-B5D8-9659B5ED3A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89368"/>
            <a:ext cx="6903720" cy="327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749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4B363B-3CAE-43CA-B590-263B3E799F2E}"/>
              </a:ext>
            </a:extLst>
          </p:cNvPr>
          <p:cNvSpPr>
            <a:spLocks noGrp="1"/>
          </p:cNvSpPr>
          <p:nvPr>
            <p:ph idx="1"/>
          </p:nvPr>
        </p:nvSpPr>
        <p:spPr>
          <a:xfrm>
            <a:off x="123153" y="127569"/>
            <a:ext cx="10515600" cy="1374487"/>
          </a:xfrm>
        </p:spPr>
        <p:txBody>
          <a:bodyPr/>
          <a:lstStyle/>
          <a:p>
            <a:r>
              <a:rPr lang="en-US" b="0" i="0" dirty="0">
                <a:solidFill>
                  <a:srgbClr val="1F1F1F"/>
                </a:solidFill>
                <a:effectLst/>
                <a:latin typeface="72-Regular"/>
              </a:rPr>
              <a:t>For the purpose of this tutorial, we are going to choose </a:t>
            </a:r>
            <a:r>
              <a:rPr lang="en-US" b="0" i="0" dirty="0" err="1">
                <a:solidFill>
                  <a:srgbClr val="1F1F1F"/>
                </a:solidFill>
                <a:effectLst/>
                <a:latin typeface="72-Regular"/>
              </a:rPr>
              <a:t>th</a:t>
            </a:r>
            <a:r>
              <a:rPr lang="en-US" altLang="en-US" sz="3200" dirty="0">
                <a:solidFill>
                  <a:srgbClr val="1F1F1F"/>
                </a:solidFill>
                <a:latin typeface="72-Regular"/>
              </a:rPr>
              <a:t> </a:t>
            </a:r>
            <a:r>
              <a:rPr lang="en-US" altLang="en-US" sz="1867" dirty="0">
                <a:solidFill>
                  <a:srgbClr val="DD4A68"/>
                </a:solidFill>
                <a:latin typeface="Arial Unicode MS"/>
              </a:rPr>
              <a:t>SAP Cloud for Customer</a:t>
            </a:r>
            <a:r>
              <a:rPr lang="en-US" altLang="en-US" sz="3200" dirty="0">
                <a:solidFill>
                  <a:srgbClr val="1F1F1F"/>
                </a:solidFill>
                <a:latin typeface="72-Regular"/>
              </a:rPr>
              <a:t> package (find it using the search facility).</a:t>
            </a:r>
            <a:r>
              <a:rPr lang="en-US" altLang="en-US" sz="1067" dirty="0"/>
              <a:t> </a:t>
            </a:r>
            <a:endParaRPr lang="en-US" altLang="en-US" sz="4800" dirty="0">
              <a:latin typeface="Arial" panose="020B0604020202020204" pitchFamily="34" charset="0"/>
            </a:endParaRPr>
          </a:p>
          <a:p>
            <a:endParaRPr lang="en-IN" dirty="0"/>
          </a:p>
        </p:txBody>
      </p:sp>
      <p:sp>
        <p:nvSpPr>
          <p:cNvPr id="6" name="Rectangle 3">
            <a:extLst>
              <a:ext uri="{FF2B5EF4-FFF2-40B4-BE49-F238E27FC236}">
                <a16:creationId xmlns:a16="http://schemas.microsoft.com/office/drawing/2014/main" id="{4B72863A-C5E0-424B-8016-84F368386885}"/>
              </a:ext>
            </a:extLst>
          </p:cNvPr>
          <p:cNvSpPr>
            <a:spLocks noChangeArrowheads="1"/>
          </p:cNvSpPr>
          <p:nvPr/>
        </p:nvSpPr>
        <p:spPr bwMode="auto">
          <a:xfrm>
            <a:off x="1" y="-246220"/>
            <a:ext cx="246286"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2400" dirty="0"/>
          </a:p>
        </p:txBody>
      </p:sp>
      <p:pic>
        <p:nvPicPr>
          <p:cNvPr id="16395" name="Picture 11" descr="SAP Cloud for Customer Package Search">
            <a:extLst>
              <a:ext uri="{FF2B5EF4-FFF2-40B4-BE49-F238E27FC236}">
                <a16:creationId xmlns:a16="http://schemas.microsoft.com/office/drawing/2014/main" id="{DCB820F5-A22C-425E-8EAC-77664DFF7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08" y="1341298"/>
            <a:ext cx="9962069" cy="472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462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D11D-7CD2-4587-BD69-03F6BFAEA49A}"/>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8510299A-4A8C-4251-ABEC-520A2D19CE52}"/>
              </a:ext>
            </a:extLst>
          </p:cNvPr>
          <p:cNvSpPr>
            <a:spLocks noGrp="1"/>
          </p:cNvSpPr>
          <p:nvPr>
            <p:ph idx="1"/>
          </p:nvPr>
        </p:nvSpPr>
        <p:spPr>
          <a:xfrm>
            <a:off x="630936" y="2807208"/>
            <a:ext cx="3429000" cy="3410712"/>
          </a:xfrm>
        </p:spPr>
        <p:txBody>
          <a:bodyPr anchor="t">
            <a:normAutofit/>
          </a:bodyPr>
          <a:lstStyle/>
          <a:p>
            <a:r>
              <a:rPr lang="en-IN" sz="2267"/>
              <a:t>Step 4 Explore the API </a:t>
            </a:r>
            <a:r>
              <a:rPr lang="en-US" sz="2267">
                <a:latin typeface="72-Regular"/>
              </a:rPr>
              <a:t>On choosing the </a:t>
            </a:r>
            <a:r>
              <a:rPr lang="en-US" sz="2267">
                <a:latin typeface="72-Bold"/>
              </a:rPr>
              <a:t>SAP Cloud for Customer</a:t>
            </a:r>
            <a:r>
              <a:rPr lang="en-US" sz="2267">
                <a:latin typeface="72-Regular"/>
              </a:rPr>
              <a:t> package, you can view the available APIs in the package. Select the Campaign API to explore it in detail.</a:t>
            </a:r>
          </a:p>
          <a:p>
            <a:br>
              <a:rPr lang="en-US" sz="2267"/>
            </a:br>
            <a:endParaRPr lang="en-IN" sz="2267"/>
          </a:p>
        </p:txBody>
      </p:sp>
      <p:pic>
        <p:nvPicPr>
          <p:cNvPr id="17410" name="Picture 2" descr="SAP Cloud for Customer API package details">
            <a:extLst>
              <a:ext uri="{FF2B5EF4-FFF2-40B4-BE49-F238E27FC236}">
                <a16:creationId xmlns:a16="http://schemas.microsoft.com/office/drawing/2014/main" id="{0D3CB00B-0731-475C-AE5A-772B1169F4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72108"/>
            <a:ext cx="6903720" cy="3313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592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1F63C-C5E0-4AF0-B260-E02BA8C35E4C}"/>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FE96D0D7-6263-4D60-9134-0A184C89ACBE}"/>
              </a:ext>
            </a:extLst>
          </p:cNvPr>
          <p:cNvSpPr>
            <a:spLocks noGrp="1"/>
          </p:cNvSpPr>
          <p:nvPr>
            <p:ph idx="1"/>
          </p:nvPr>
        </p:nvSpPr>
        <p:spPr>
          <a:xfrm>
            <a:off x="630936" y="2807208"/>
            <a:ext cx="3429000" cy="3410712"/>
          </a:xfrm>
        </p:spPr>
        <p:txBody>
          <a:bodyPr anchor="t">
            <a:normAutofit/>
          </a:bodyPr>
          <a:lstStyle/>
          <a:p>
            <a:r>
              <a:rPr lang="en-US" sz="1867"/>
              <a:t>The Overview section briefs you about the API. From here you can download the API reference file, view the documentation available, and check for the API version.</a:t>
            </a:r>
          </a:p>
          <a:p>
            <a:r>
              <a:rPr lang="en-US" sz="1867"/>
              <a:t>The API Reference section provides information and functions that are offered to consume the API.</a:t>
            </a:r>
          </a:p>
          <a:p>
            <a:endParaRPr lang="en-IN" sz="1867"/>
          </a:p>
        </p:txBody>
      </p:sp>
      <p:pic>
        <p:nvPicPr>
          <p:cNvPr id="18435" name="Picture 3" descr="Campaign API References">
            <a:extLst>
              <a:ext uri="{FF2B5EF4-FFF2-40B4-BE49-F238E27FC236}">
                <a16:creationId xmlns:a16="http://schemas.microsoft.com/office/drawing/2014/main" id="{B7228E32-9095-4C00-AA45-EB53DF9E7A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72108"/>
            <a:ext cx="6903720" cy="3313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045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F2887-753E-4FBC-A9D3-1ABC709BB32B}"/>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F49E9D07-AE17-4F03-8D90-22CE68DE1636}"/>
              </a:ext>
            </a:extLst>
          </p:cNvPr>
          <p:cNvSpPr>
            <a:spLocks noGrp="1"/>
          </p:cNvSpPr>
          <p:nvPr>
            <p:ph idx="1"/>
          </p:nvPr>
        </p:nvSpPr>
        <p:spPr>
          <a:xfrm>
            <a:off x="630936" y="2807208"/>
            <a:ext cx="3429000" cy="3410712"/>
          </a:xfrm>
        </p:spPr>
        <p:txBody>
          <a:bodyPr anchor="t">
            <a:normAutofit/>
          </a:bodyPr>
          <a:lstStyle/>
          <a:p>
            <a:r>
              <a:rPr lang="en-US" sz="2267">
                <a:latin typeface="72-Regular"/>
              </a:rPr>
              <a:t>The API can contain one or more endpoints which are organized into groups. On the left-hand side of selected API - </a:t>
            </a:r>
            <a:r>
              <a:rPr lang="en-US" sz="2267">
                <a:latin typeface="72-Bold"/>
              </a:rPr>
              <a:t>Campaign</a:t>
            </a:r>
            <a:r>
              <a:rPr lang="en-US" sz="2267">
                <a:latin typeface="72-Regular"/>
              </a:rPr>
              <a:t>, you can see six groups of endpoints.</a:t>
            </a:r>
          </a:p>
          <a:p>
            <a:endParaRPr lang="en-IN" sz="2267"/>
          </a:p>
        </p:txBody>
      </p:sp>
      <p:pic>
        <p:nvPicPr>
          <p:cNvPr id="19458" name="Picture 2" descr="Campaign API">
            <a:extLst>
              <a:ext uri="{FF2B5EF4-FFF2-40B4-BE49-F238E27FC236}">
                <a16:creationId xmlns:a16="http://schemas.microsoft.com/office/drawing/2014/main" id="{7EBF5780-F39F-4E53-9C3B-F76F4237E1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89368"/>
            <a:ext cx="6903720" cy="327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575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0A5A9-9455-4ACA-8E78-34EE4585BCCA}"/>
              </a:ext>
            </a:extLst>
          </p:cNvPr>
          <p:cNvSpPr>
            <a:spLocks noGrp="1"/>
          </p:cNvSpPr>
          <p:nvPr>
            <p:ph type="title"/>
          </p:nvPr>
        </p:nvSpPr>
        <p:spPr/>
        <p:txBody>
          <a:bodyPr/>
          <a:lstStyle/>
          <a:p>
            <a:r>
              <a:rPr lang="en-IN" dirty="0"/>
              <a:t>SAP CLOUD Connector </a:t>
            </a:r>
          </a:p>
        </p:txBody>
      </p:sp>
      <p:sp>
        <p:nvSpPr>
          <p:cNvPr id="3" name="Content Placeholder 2">
            <a:extLst>
              <a:ext uri="{FF2B5EF4-FFF2-40B4-BE49-F238E27FC236}">
                <a16:creationId xmlns:a16="http://schemas.microsoft.com/office/drawing/2014/main" id="{6D9B2D70-9A7B-4E58-824F-C8190DD85239}"/>
              </a:ext>
            </a:extLst>
          </p:cNvPr>
          <p:cNvSpPr>
            <a:spLocks noGrp="1"/>
          </p:cNvSpPr>
          <p:nvPr>
            <p:ph idx="1"/>
          </p:nvPr>
        </p:nvSpPr>
        <p:spPr/>
        <p:txBody>
          <a:bodyPr/>
          <a:lstStyle/>
          <a:p>
            <a:r>
              <a:rPr lang="en-US" b="0" i="0" dirty="0">
                <a:solidFill>
                  <a:srgbClr val="000000"/>
                </a:solidFill>
                <a:effectLst/>
                <a:latin typeface="BentonSansRegular"/>
              </a:rPr>
              <a:t>SAP HANA Cloud connector connects between on-demand applications in SAP HANA Cloud Platform and existing on-premise systems. The Cloud connector runs as on-premise agent in a secured network and acts as a reverse invoke proxy between the on-premise network and SAP HANA Cloud Platform.</a:t>
            </a:r>
          </a:p>
          <a:p>
            <a:r>
              <a:rPr lang="en-US" b="0" i="0" dirty="0">
                <a:solidFill>
                  <a:srgbClr val="444444"/>
                </a:solidFill>
                <a:effectLst/>
                <a:latin typeface="BentonSansRegular"/>
              </a:rPr>
              <a:t>Cloud Connector is an application that can be installed on a Windows, Linux, Mac OS operating system, which creates a </a:t>
            </a:r>
            <a:r>
              <a:rPr lang="en-US" b="1" i="0" dirty="0">
                <a:solidFill>
                  <a:srgbClr val="444444"/>
                </a:solidFill>
                <a:effectLst/>
                <a:latin typeface="BentonSansRegular"/>
              </a:rPr>
              <a:t>secure</a:t>
            </a:r>
            <a:r>
              <a:rPr lang="en-US" b="0" i="0" dirty="0">
                <a:solidFill>
                  <a:srgbClr val="444444"/>
                </a:solidFill>
                <a:effectLst/>
                <a:latin typeface="BentonSansRegular"/>
              </a:rPr>
              <a:t> connection to the SAP “cloud”, so that SAP Cloud products can communicate securely with systems in a customer’s on-premise/private cloud landscape.</a:t>
            </a:r>
            <a:endParaRPr lang="en-US" b="0" i="0" dirty="0">
              <a:solidFill>
                <a:srgbClr val="000000"/>
              </a:solidFill>
              <a:effectLst/>
              <a:latin typeface="BentonSansRegular"/>
            </a:endParaRPr>
          </a:p>
          <a:p>
            <a:endParaRPr lang="en-IN" dirty="0"/>
          </a:p>
        </p:txBody>
      </p:sp>
    </p:spTree>
    <p:extLst>
      <p:ext uri="{BB962C8B-B14F-4D97-AF65-F5344CB8AC3E}">
        <p14:creationId xmlns:p14="http://schemas.microsoft.com/office/powerpoint/2010/main" val="4074470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40F5-466E-47ED-9AEF-313B2E18F31E}"/>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BF60BD72-1178-4F1C-8C2C-98CA418F2897}"/>
              </a:ext>
            </a:extLst>
          </p:cNvPr>
          <p:cNvSpPr>
            <a:spLocks noGrp="1"/>
          </p:cNvSpPr>
          <p:nvPr>
            <p:ph idx="1"/>
          </p:nvPr>
        </p:nvSpPr>
        <p:spPr>
          <a:xfrm>
            <a:off x="630936" y="2807208"/>
            <a:ext cx="3429000" cy="3410712"/>
          </a:xfrm>
        </p:spPr>
        <p:txBody>
          <a:bodyPr anchor="t">
            <a:normAutofit/>
          </a:bodyPr>
          <a:lstStyle/>
          <a:p>
            <a:r>
              <a:rPr lang="en-IN" sz="1867"/>
              <a:t>Step 5 </a:t>
            </a:r>
            <a:r>
              <a:rPr lang="en-IN" sz="1867">
                <a:latin typeface="72-Regular"/>
              </a:rPr>
              <a:t>Test an API endpoint</a:t>
            </a:r>
          </a:p>
          <a:p>
            <a:r>
              <a:rPr lang="en-US" sz="1867">
                <a:latin typeface="72-Regular"/>
              </a:rPr>
              <a:t>The SAP API Business Hub allows you to test APIs. A sandbox environment is provided to test the Campaign API. To take advantage of this, ensure you are logged on. Select Login at the top of the page.</a:t>
            </a:r>
            <a:endParaRPr lang="en-IN" sz="1867"/>
          </a:p>
        </p:txBody>
      </p:sp>
      <p:pic>
        <p:nvPicPr>
          <p:cNvPr id="20482" name="Picture 2" descr="Login">
            <a:extLst>
              <a:ext uri="{FF2B5EF4-FFF2-40B4-BE49-F238E27FC236}">
                <a16:creationId xmlns:a16="http://schemas.microsoft.com/office/drawing/2014/main" id="{ED052123-B1C0-4A25-896D-D639187E61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72108"/>
            <a:ext cx="6903720" cy="3313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082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B4A9E-A826-4CDE-9736-E958E46FB33D}"/>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1AEB23FC-A54C-4C04-A0D4-35E1917CC238}"/>
              </a:ext>
            </a:extLst>
          </p:cNvPr>
          <p:cNvSpPr>
            <a:spLocks noGrp="1"/>
          </p:cNvSpPr>
          <p:nvPr>
            <p:ph idx="1"/>
          </p:nvPr>
        </p:nvSpPr>
        <p:spPr>
          <a:xfrm>
            <a:off x="630936" y="2807208"/>
            <a:ext cx="3429000" cy="3410712"/>
          </a:xfrm>
        </p:spPr>
        <p:txBody>
          <a:bodyPr anchor="t">
            <a:normAutofit/>
          </a:bodyPr>
          <a:lstStyle/>
          <a:p>
            <a:r>
              <a:rPr lang="en-US" sz="2267" dirty="0"/>
              <a:t>Once logged on, choose the Try Out button in the Overview section.</a:t>
            </a:r>
            <a:endParaRPr lang="en-IN" sz="2267" dirty="0"/>
          </a:p>
        </p:txBody>
      </p:sp>
      <p:pic>
        <p:nvPicPr>
          <p:cNvPr id="21506" name="Picture 2" descr="The “Try out” button">
            <a:extLst>
              <a:ext uri="{FF2B5EF4-FFF2-40B4-BE49-F238E27FC236}">
                <a16:creationId xmlns:a16="http://schemas.microsoft.com/office/drawing/2014/main" id="{78014136-EC5C-4C75-B0B3-1B411835F1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89368"/>
            <a:ext cx="6903720" cy="327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489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9379-359D-4D22-B4C2-254A1415B2EB}"/>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4EA3EF20-E538-4C33-BE06-07FCB1D6A6AA}"/>
              </a:ext>
            </a:extLst>
          </p:cNvPr>
          <p:cNvSpPr>
            <a:spLocks noGrp="1"/>
          </p:cNvSpPr>
          <p:nvPr>
            <p:ph idx="1"/>
          </p:nvPr>
        </p:nvSpPr>
        <p:spPr>
          <a:xfrm>
            <a:off x="630936" y="2807208"/>
            <a:ext cx="3429000" cy="3410712"/>
          </a:xfrm>
        </p:spPr>
        <p:txBody>
          <a:bodyPr anchor="t">
            <a:normAutofit/>
          </a:bodyPr>
          <a:lstStyle/>
          <a:p>
            <a:r>
              <a:rPr lang="en-US" sz="2267">
                <a:latin typeface="72-Regular"/>
              </a:rPr>
              <a:t>Selecting this will open the Try Out View.</a:t>
            </a:r>
          </a:p>
          <a:p>
            <a:r>
              <a:rPr lang="en-US" sz="2267"/>
              <a:t>For the purpose of this tutorial the GET /CampaignCollection operation has been selected for testing.</a:t>
            </a:r>
            <a:br>
              <a:rPr lang="en-US" sz="2267"/>
            </a:br>
            <a:endParaRPr lang="en-IN" sz="2267"/>
          </a:p>
        </p:txBody>
      </p:sp>
      <p:pic>
        <p:nvPicPr>
          <p:cNvPr id="22530" name="Picture 2" descr="Get method for Campaign API">
            <a:extLst>
              <a:ext uri="{FF2B5EF4-FFF2-40B4-BE49-F238E27FC236}">
                <a16:creationId xmlns:a16="http://schemas.microsoft.com/office/drawing/2014/main" id="{EB98C6BC-CC0E-4D19-A1C8-4F7A29050C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80738"/>
            <a:ext cx="6903720" cy="329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667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02E5-168F-41FC-85DF-FF2712FC9A61}"/>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8D758617-48C5-4EE6-A566-85A237BB0C82}"/>
              </a:ext>
            </a:extLst>
          </p:cNvPr>
          <p:cNvSpPr>
            <a:spLocks noGrp="1"/>
          </p:cNvSpPr>
          <p:nvPr>
            <p:ph idx="1"/>
          </p:nvPr>
        </p:nvSpPr>
        <p:spPr>
          <a:xfrm>
            <a:off x="630936" y="2807208"/>
            <a:ext cx="3429000" cy="3410712"/>
          </a:xfrm>
        </p:spPr>
        <p:txBody>
          <a:bodyPr anchor="t">
            <a:normAutofit/>
          </a:bodyPr>
          <a:lstStyle/>
          <a:p>
            <a:r>
              <a:rPr lang="en-US" sz="1867"/>
              <a:t>Calling the GET operation on the /CampaignCollection endpoint will return a list of entities from Campaign Collection. The $top parameter can be used to retrieve only the first n results once all the other filtering is done. Specify a value of 20 for this parameter.</a:t>
            </a:r>
            <a:endParaRPr lang="en-IN" sz="1867"/>
          </a:p>
        </p:txBody>
      </p:sp>
      <p:pic>
        <p:nvPicPr>
          <p:cNvPr id="23554" name="Picture 2" descr="editable fields on User endpoint">
            <a:extLst>
              <a:ext uri="{FF2B5EF4-FFF2-40B4-BE49-F238E27FC236}">
                <a16:creationId xmlns:a16="http://schemas.microsoft.com/office/drawing/2014/main" id="{F6098BCD-C887-4D6E-9FD6-A96B915DDC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80738"/>
            <a:ext cx="6903720" cy="329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550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B895-B354-4256-8D9A-68CC84EAFFB6}"/>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301AF1A0-A27C-4063-9B57-45E17061BF13}"/>
              </a:ext>
            </a:extLst>
          </p:cNvPr>
          <p:cNvSpPr>
            <a:spLocks noGrp="1"/>
          </p:cNvSpPr>
          <p:nvPr>
            <p:ph idx="1"/>
          </p:nvPr>
        </p:nvSpPr>
        <p:spPr>
          <a:xfrm>
            <a:off x="630936" y="2807208"/>
            <a:ext cx="3429000" cy="3410712"/>
          </a:xfrm>
        </p:spPr>
        <p:txBody>
          <a:bodyPr anchor="t">
            <a:normAutofit/>
          </a:bodyPr>
          <a:lstStyle/>
          <a:p>
            <a:r>
              <a:rPr lang="en-US" sz="2267"/>
              <a:t>You can also select the $orderby to sort the display order based on Object ID, Object ID description, Campaign Type, and so on.</a:t>
            </a:r>
          </a:p>
          <a:p>
            <a:r>
              <a:rPr lang="en-US" sz="2267"/>
              <a:t>Once the required inputs are entered, Choose Run at the top right corner to view the response.</a:t>
            </a:r>
            <a:endParaRPr lang="en-IN" sz="2267"/>
          </a:p>
        </p:txBody>
      </p:sp>
      <p:pic>
        <p:nvPicPr>
          <p:cNvPr id="24578" name="Picture 2" descr="API Run">
            <a:extLst>
              <a:ext uri="{FF2B5EF4-FFF2-40B4-BE49-F238E27FC236}">
                <a16:creationId xmlns:a16="http://schemas.microsoft.com/office/drawing/2014/main" id="{B0B62323-9193-4EFA-A981-5453248949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80738"/>
            <a:ext cx="6903720" cy="329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872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77E5-BC1F-4E02-86CF-A95451EA107B}"/>
              </a:ext>
            </a:extLst>
          </p:cNvPr>
          <p:cNvSpPr>
            <a:spLocks noGrp="1"/>
          </p:cNvSpPr>
          <p:nvPr>
            <p:ph type="title"/>
          </p:nvPr>
        </p:nvSpPr>
        <p:spPr>
          <a:xfrm>
            <a:off x="630936" y="639520"/>
            <a:ext cx="3429000" cy="1719072"/>
          </a:xfrm>
        </p:spPr>
        <p:txBody>
          <a:bodyPr anchor="b">
            <a:normAutofit/>
          </a:bodyPr>
          <a:lstStyle/>
          <a:p>
            <a:endParaRPr lang="en-IN" sz="5467"/>
          </a:p>
        </p:txBody>
      </p:sp>
      <p:sp>
        <p:nvSpPr>
          <p:cNvPr id="3" name="Content Placeholder 2">
            <a:extLst>
              <a:ext uri="{FF2B5EF4-FFF2-40B4-BE49-F238E27FC236}">
                <a16:creationId xmlns:a16="http://schemas.microsoft.com/office/drawing/2014/main" id="{AAE3CA70-10BE-433E-9D71-23EF52538068}"/>
              </a:ext>
            </a:extLst>
          </p:cNvPr>
          <p:cNvSpPr>
            <a:spLocks noGrp="1"/>
          </p:cNvSpPr>
          <p:nvPr>
            <p:ph idx="1"/>
          </p:nvPr>
        </p:nvSpPr>
        <p:spPr>
          <a:xfrm>
            <a:off x="630936" y="2807208"/>
            <a:ext cx="3429000" cy="3410712"/>
          </a:xfrm>
        </p:spPr>
        <p:txBody>
          <a:bodyPr anchor="t">
            <a:normAutofit/>
          </a:bodyPr>
          <a:lstStyle/>
          <a:p>
            <a:r>
              <a:rPr lang="en-US" sz="2267"/>
              <a:t>The response section displays various entities fetched calling the GET method.</a:t>
            </a:r>
          </a:p>
          <a:p>
            <a:endParaRPr lang="en-IN" sz="2267"/>
          </a:p>
        </p:txBody>
      </p:sp>
      <p:pic>
        <p:nvPicPr>
          <p:cNvPr id="25604" name="Picture 4" descr="Response Body">
            <a:extLst>
              <a:ext uri="{FF2B5EF4-FFF2-40B4-BE49-F238E27FC236}">
                <a16:creationId xmlns:a16="http://schemas.microsoft.com/office/drawing/2014/main" id="{5E8856B1-40C2-41B6-85F9-3C38F2835C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970590"/>
            <a:ext cx="6903720" cy="291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51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E6EF6-FA92-4DE2-B3F6-D58061748E66}"/>
              </a:ext>
            </a:extLst>
          </p:cNvPr>
          <p:cNvSpPr>
            <a:spLocks noGrp="1"/>
          </p:cNvSpPr>
          <p:nvPr>
            <p:ph type="title"/>
          </p:nvPr>
        </p:nvSpPr>
        <p:spPr>
          <a:xfrm>
            <a:off x="643468" y="321734"/>
            <a:ext cx="10905065"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CBAC9E32-D649-441E-BA08-4E9FB7E77420}"/>
              </a:ext>
            </a:extLst>
          </p:cNvPr>
          <p:cNvSpPr>
            <a:spLocks noGrp="1"/>
          </p:cNvSpPr>
          <p:nvPr>
            <p:ph idx="1"/>
          </p:nvPr>
        </p:nvSpPr>
        <p:spPr>
          <a:xfrm>
            <a:off x="643468" y="1782981"/>
            <a:ext cx="4008384" cy="4393983"/>
          </a:xfrm>
        </p:spPr>
        <p:txBody>
          <a:bodyPr>
            <a:normAutofit/>
          </a:bodyPr>
          <a:lstStyle/>
          <a:p>
            <a:r>
              <a:rPr lang="en-US" sz="2000">
                <a:latin typeface="72-Regular"/>
              </a:rPr>
              <a:t>Step 6 Navigate to the User Management API</a:t>
            </a:r>
          </a:p>
          <a:p>
            <a:r>
              <a:rPr lang="en-US" sz="2000">
                <a:latin typeface="72-Regular"/>
              </a:rPr>
              <a:t>Go to </a:t>
            </a:r>
            <a:r>
              <a:rPr lang="en-US" sz="2000">
                <a:latin typeface="72-Bold"/>
                <a:hlinkClick r:id="rId2"/>
              </a:rPr>
              <a:t>https://api.sap.com</a:t>
            </a:r>
            <a:r>
              <a:rPr lang="en-US" sz="2000">
                <a:latin typeface="72-Regular"/>
              </a:rPr>
              <a:t> and navigate to the </a:t>
            </a:r>
            <a:r>
              <a:rPr lang="en-US" sz="2000">
                <a:latin typeface="72-Bold"/>
                <a:hlinkClick r:id="rId3"/>
              </a:rPr>
              <a:t>Campaign</a:t>
            </a:r>
            <a:r>
              <a:rPr lang="en-US" sz="2000">
                <a:latin typeface="72-Regular"/>
              </a:rPr>
              <a:t> API.</a:t>
            </a:r>
            <a:br>
              <a:rPr lang="en-US" sz="2000">
                <a:latin typeface="72-Regular"/>
              </a:rPr>
            </a:br>
            <a:endParaRPr lang="en-IN" sz="2000"/>
          </a:p>
        </p:txBody>
      </p:sp>
      <p:pic>
        <p:nvPicPr>
          <p:cNvPr id="26626" name="Picture 2" descr="Campaign API">
            <a:extLst>
              <a:ext uri="{FF2B5EF4-FFF2-40B4-BE49-F238E27FC236}">
                <a16:creationId xmlns:a16="http://schemas.microsoft.com/office/drawing/2014/main" id="{91D5C8B3-E4C9-4829-9B6A-946FAB41662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95321" y="2549138"/>
            <a:ext cx="6253212" cy="282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213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09BE-53FB-4A6A-A8EF-0851F67F5DA5}"/>
              </a:ext>
            </a:extLst>
          </p:cNvPr>
          <p:cNvSpPr>
            <a:spLocks noGrp="1"/>
          </p:cNvSpPr>
          <p:nvPr>
            <p:ph type="title"/>
          </p:nvPr>
        </p:nvSpPr>
        <p:spPr>
          <a:xfrm>
            <a:off x="643468" y="321734"/>
            <a:ext cx="10905065"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BA86C725-A631-4DA2-AB8F-6412C600703F}"/>
              </a:ext>
            </a:extLst>
          </p:cNvPr>
          <p:cNvSpPr>
            <a:spLocks noGrp="1"/>
          </p:cNvSpPr>
          <p:nvPr>
            <p:ph idx="1"/>
          </p:nvPr>
        </p:nvSpPr>
        <p:spPr>
          <a:xfrm>
            <a:off x="643468" y="1782981"/>
            <a:ext cx="4008384" cy="4393983"/>
          </a:xfrm>
        </p:spPr>
        <p:txBody>
          <a:bodyPr>
            <a:normAutofit/>
          </a:bodyPr>
          <a:lstStyle/>
          <a:p>
            <a:r>
              <a:rPr lang="en-IN" sz="2000"/>
              <a:t>Step 8 </a:t>
            </a:r>
            <a:r>
              <a:rPr lang="en-US" sz="2000">
                <a:latin typeface="72-Regular"/>
              </a:rPr>
              <a:t>Generate sample API call code </a:t>
            </a:r>
          </a:p>
          <a:p>
            <a:r>
              <a:rPr lang="en-US" sz="2000">
                <a:latin typeface="72-Regular"/>
              </a:rPr>
              <a:t>Select GET/CampaignCollection method under API Reference. Glance through the GET/CampaignCollection to understand the parameters. The SAP API Business Hub provides you with starter code in a variety of languages and tools for each API.</a:t>
            </a:r>
            <a:endParaRPr lang="en-IN" sz="2000"/>
          </a:p>
        </p:txBody>
      </p:sp>
      <p:pic>
        <p:nvPicPr>
          <p:cNvPr id="27650" name="Picture 2" descr="Get/CampaignCollection method">
            <a:extLst>
              <a:ext uri="{FF2B5EF4-FFF2-40B4-BE49-F238E27FC236}">
                <a16:creationId xmlns:a16="http://schemas.microsoft.com/office/drawing/2014/main" id="{22AE66C8-2EBE-4ECE-893C-4281E100DF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1" y="2572587"/>
            <a:ext cx="6253212" cy="278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869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FB96-C7D3-4962-9DF1-93F4849BA78B}"/>
              </a:ext>
            </a:extLst>
          </p:cNvPr>
          <p:cNvSpPr>
            <a:spLocks noGrp="1"/>
          </p:cNvSpPr>
          <p:nvPr>
            <p:ph type="title"/>
          </p:nvPr>
        </p:nvSpPr>
        <p:spPr>
          <a:xfrm>
            <a:off x="643468" y="321734"/>
            <a:ext cx="10905065"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7C73939F-1187-4AF0-8A11-2CFEE15B088C}"/>
              </a:ext>
            </a:extLst>
          </p:cNvPr>
          <p:cNvSpPr>
            <a:spLocks noGrp="1"/>
          </p:cNvSpPr>
          <p:nvPr>
            <p:ph idx="1"/>
          </p:nvPr>
        </p:nvSpPr>
        <p:spPr>
          <a:xfrm>
            <a:off x="643468" y="1782981"/>
            <a:ext cx="4008384" cy="4393983"/>
          </a:xfrm>
        </p:spPr>
        <p:txBody>
          <a:bodyPr>
            <a:normAutofit/>
          </a:bodyPr>
          <a:lstStyle/>
          <a:p>
            <a:r>
              <a:rPr lang="en-US" sz="2000">
                <a:latin typeface="72-Regular"/>
              </a:rPr>
              <a:t>Choose </a:t>
            </a:r>
            <a:r>
              <a:rPr lang="en-US" sz="2000">
                <a:latin typeface="72-Bold"/>
              </a:rPr>
              <a:t>Try Out</a:t>
            </a:r>
            <a:r>
              <a:rPr lang="en-US" sz="2000">
                <a:latin typeface="72-Regular"/>
              </a:rPr>
              <a:t> to proceed further.</a:t>
            </a:r>
          </a:p>
          <a:p>
            <a:br>
              <a:rPr lang="en-US" sz="2000"/>
            </a:br>
            <a:endParaRPr lang="en-IN" sz="2000"/>
          </a:p>
        </p:txBody>
      </p:sp>
      <p:pic>
        <p:nvPicPr>
          <p:cNvPr id="28674" name="Picture 2" descr="Try Out">
            <a:extLst>
              <a:ext uri="{FF2B5EF4-FFF2-40B4-BE49-F238E27FC236}">
                <a16:creationId xmlns:a16="http://schemas.microsoft.com/office/drawing/2014/main" id="{8BAE7D19-0174-43A3-9072-D1850D3EB5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1" y="2463155"/>
            <a:ext cx="6253212" cy="300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29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AD9C-DBE4-45C7-8A44-93E11784F4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D43CA2-5EF8-46C7-A5F2-136C4FE455C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01270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626A-5FA1-419B-A38E-57B1DD2E99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F2BCE8-E57A-453D-AB45-F5B0ABEC14BC}"/>
              </a:ext>
            </a:extLst>
          </p:cNvPr>
          <p:cNvSpPr>
            <a:spLocks noGrp="1"/>
          </p:cNvSpPr>
          <p:nvPr>
            <p:ph idx="1"/>
          </p:nvPr>
        </p:nvSpPr>
        <p:spPr/>
        <p:txBody>
          <a:bodyPr/>
          <a:lstStyle/>
          <a:p>
            <a:r>
              <a:rPr lang="en-IN" dirty="0"/>
              <a:t>Advantage</a:t>
            </a:r>
          </a:p>
          <a:p>
            <a:r>
              <a:rPr lang="en-US" b="0" i="0" dirty="0">
                <a:solidFill>
                  <a:srgbClr val="444444"/>
                </a:solidFill>
                <a:effectLst/>
                <a:latin typeface="BentonSansRegular"/>
              </a:rPr>
              <a:t>Compared to the approach of opening ports in the firewall and using reverse proxies in the DMZ to establish access to on-premise systems, the Cloud connector has the following advantages:</a:t>
            </a:r>
          </a:p>
          <a:p>
            <a:r>
              <a:rPr lang="en-US" sz="1800" dirty="0">
                <a:solidFill>
                  <a:srgbClr val="3C3C3C"/>
                </a:solidFill>
                <a:latin typeface="BentonSansRegular"/>
              </a:rPr>
              <a:t>In order to establish connectivity from SAP HANA Cloud Platform to an on-premise system, the firewall of the on-premise network does not require to open an inbound port.</a:t>
            </a:r>
            <a:endParaRPr lang="en-US" b="0" i="0" dirty="0">
              <a:solidFill>
                <a:srgbClr val="3C3C3C"/>
              </a:solidFill>
              <a:effectLst/>
              <a:latin typeface="BentonSansRegular"/>
            </a:endParaRPr>
          </a:p>
          <a:p>
            <a:r>
              <a:rPr lang="en-US" b="0" i="0" dirty="0">
                <a:solidFill>
                  <a:srgbClr val="3C3C3C"/>
                </a:solidFill>
                <a:effectLst/>
                <a:latin typeface="BentonSansRegular"/>
              </a:rPr>
              <a:t>The Cloud connector can be used to connect on-premise database</a:t>
            </a:r>
          </a:p>
          <a:p>
            <a:r>
              <a:rPr lang="en-US" sz="1800" dirty="0">
                <a:solidFill>
                  <a:srgbClr val="3C3C3C"/>
                </a:solidFill>
                <a:latin typeface="BentonSansRegular"/>
              </a:rPr>
              <a:t>The Cloud connector is easy to install and configure, that is, it comes with a low TCO and fits well to cloud scenarios. SAP provides standard support for it.</a:t>
            </a:r>
            <a:endParaRPr lang="en-US" b="0" i="0" dirty="0">
              <a:solidFill>
                <a:srgbClr val="3C3C3C"/>
              </a:solidFill>
              <a:effectLst/>
              <a:latin typeface="BentonSansRegular"/>
            </a:endParaRPr>
          </a:p>
          <a:p>
            <a:endParaRPr lang="en-IN" dirty="0"/>
          </a:p>
        </p:txBody>
      </p:sp>
    </p:spTree>
    <p:extLst>
      <p:ext uri="{BB962C8B-B14F-4D97-AF65-F5344CB8AC3E}">
        <p14:creationId xmlns:p14="http://schemas.microsoft.com/office/powerpoint/2010/main" val="4214758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11A12-7639-437F-9EB6-43251C1F3E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4DD726F-67E4-4D56-A026-B761104EA56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17261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3FBE-69FC-4567-B0CD-405DCE03FE1A}"/>
              </a:ext>
            </a:extLst>
          </p:cNvPr>
          <p:cNvSpPr>
            <a:spLocks noGrp="1"/>
          </p:cNvSpPr>
          <p:nvPr>
            <p:ph type="title"/>
          </p:nvPr>
        </p:nvSpPr>
        <p:spPr/>
        <p:txBody>
          <a:bodyPr/>
          <a:lstStyle/>
          <a:p>
            <a:r>
              <a:rPr lang="en-IN" dirty="0"/>
              <a:t>SAP API Management</a:t>
            </a:r>
          </a:p>
        </p:txBody>
      </p:sp>
      <p:sp>
        <p:nvSpPr>
          <p:cNvPr id="3" name="Content Placeholder 2">
            <a:extLst>
              <a:ext uri="{FF2B5EF4-FFF2-40B4-BE49-F238E27FC236}">
                <a16:creationId xmlns:a16="http://schemas.microsoft.com/office/drawing/2014/main" id="{ABF83538-52B2-496E-85A2-32D26A79961A}"/>
              </a:ext>
            </a:extLst>
          </p:cNvPr>
          <p:cNvSpPr>
            <a:spLocks noGrp="1"/>
          </p:cNvSpPr>
          <p:nvPr>
            <p:ph idx="1"/>
          </p:nvPr>
        </p:nvSpPr>
        <p:spPr/>
        <p:txBody>
          <a:bodyPr/>
          <a:lstStyle/>
          <a:p>
            <a:r>
              <a:rPr lang="en-US" b="0" i="0" dirty="0">
                <a:solidFill>
                  <a:srgbClr val="444444"/>
                </a:solidFill>
                <a:effectLst/>
                <a:latin typeface="BentonSansRegular"/>
              </a:rPr>
              <a:t>More and more companies are facing the need to open up their data to end customers, business partners and technology partners. This need emanates from business requirements such as apps for employees, apps for customers, simplified integration with SaaS applications or business partners.</a:t>
            </a:r>
          </a:p>
          <a:p>
            <a:r>
              <a:rPr lang="en-US" b="0" i="0" dirty="0">
                <a:solidFill>
                  <a:srgbClr val="444444"/>
                </a:solidFill>
                <a:effectLst/>
                <a:latin typeface="BentonSansRegular"/>
              </a:rPr>
              <a:t>Over the last 10 years, REST APIs have emerged as the de facto standard for communication of apps, web applications and integration scenario</a:t>
            </a:r>
            <a:endParaRPr lang="en-IN" dirty="0"/>
          </a:p>
        </p:txBody>
      </p:sp>
    </p:spTree>
    <p:extLst>
      <p:ext uri="{BB962C8B-B14F-4D97-AF65-F5344CB8AC3E}">
        <p14:creationId xmlns:p14="http://schemas.microsoft.com/office/powerpoint/2010/main" val="1745498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0B29-B7C3-4C95-A6B9-5D0223CE24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BED449-BEC3-4E52-BDAA-A672C7C51A9F}"/>
              </a:ext>
            </a:extLst>
          </p:cNvPr>
          <p:cNvSpPr>
            <a:spLocks noGrp="1"/>
          </p:cNvSpPr>
          <p:nvPr>
            <p:ph idx="1"/>
          </p:nvPr>
        </p:nvSpPr>
        <p:spPr/>
        <p:txBody>
          <a:bodyPr/>
          <a:lstStyle/>
          <a:p>
            <a:pPr marL="0" indent="0">
              <a:buNone/>
            </a:pPr>
            <a:r>
              <a:rPr lang="en-US" b="0" i="0" dirty="0">
                <a:solidFill>
                  <a:srgbClr val="444444"/>
                </a:solidFill>
                <a:effectLst/>
                <a:latin typeface="BentonSansRegular"/>
              </a:rPr>
              <a:t>Using an API Management layer will allow companies to:</a:t>
            </a:r>
          </a:p>
          <a:p>
            <a:pPr algn="l">
              <a:buFont typeface="Arial" panose="020B0604020202020204" pitchFamily="34" charset="0"/>
              <a:buChar char="•"/>
            </a:pPr>
            <a:r>
              <a:rPr lang="en-US" b="0" i="0" dirty="0">
                <a:solidFill>
                  <a:srgbClr val="3C3C3C"/>
                </a:solidFill>
                <a:effectLst/>
                <a:latin typeface="BentonSansRegular"/>
              </a:rPr>
              <a:t>create an Omni-channel experience for customers and employees (mobile, web, devices)</a:t>
            </a:r>
          </a:p>
          <a:p>
            <a:pPr algn="l">
              <a:buFont typeface="Arial" panose="020B0604020202020204" pitchFamily="34" charset="0"/>
              <a:buChar char="•"/>
            </a:pPr>
            <a:r>
              <a:rPr lang="en-US" b="0" i="0" dirty="0">
                <a:solidFill>
                  <a:srgbClr val="3C3C3C"/>
                </a:solidFill>
                <a:effectLst/>
                <a:latin typeface="BentonSansRegular"/>
              </a:rPr>
              <a:t>implement simplified Integration with various ecosystems (partners, suppliers, marketplaces etc.)</a:t>
            </a:r>
          </a:p>
          <a:p>
            <a:pPr algn="l">
              <a:buFont typeface="Arial" panose="020B0604020202020204" pitchFamily="34" charset="0"/>
              <a:buChar char="•"/>
            </a:pPr>
            <a:r>
              <a:rPr lang="en-US" b="0" i="0" dirty="0">
                <a:solidFill>
                  <a:srgbClr val="3C3C3C"/>
                </a:solidFill>
                <a:effectLst/>
                <a:latin typeface="BentonSansRegular"/>
              </a:rPr>
              <a:t>expose data with external ecosystems to generate new revenue streams (Data-as-a-Service)</a:t>
            </a:r>
          </a:p>
          <a:p>
            <a:endParaRPr lang="en-IN" dirty="0"/>
          </a:p>
        </p:txBody>
      </p:sp>
    </p:spTree>
    <p:extLst>
      <p:ext uri="{BB962C8B-B14F-4D97-AF65-F5344CB8AC3E}">
        <p14:creationId xmlns:p14="http://schemas.microsoft.com/office/powerpoint/2010/main" val="290568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60F3-D520-4FC5-BE42-47AAD3CCD0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69FC9F-EF4A-4AB1-BB34-50FD54590DAE}"/>
              </a:ext>
            </a:extLst>
          </p:cNvPr>
          <p:cNvSpPr>
            <a:spLocks noGrp="1"/>
          </p:cNvSpPr>
          <p:nvPr>
            <p:ph idx="1"/>
          </p:nvPr>
        </p:nvSpPr>
        <p:spPr/>
        <p:txBody>
          <a:bodyPr>
            <a:normAutofit fontScale="92500" lnSpcReduction="20000"/>
          </a:bodyPr>
          <a:lstStyle/>
          <a:p>
            <a:r>
              <a:rPr lang="en-US" b="0" i="0" dirty="0">
                <a:solidFill>
                  <a:srgbClr val="444444"/>
                </a:solidFill>
                <a:effectLst/>
                <a:latin typeface="BentonSansRegular"/>
              </a:rPr>
              <a:t>SAP API Management allows to efficiently address the requirements of the above mentioned challenges through the following key features:</a:t>
            </a:r>
          </a:p>
          <a:p>
            <a:r>
              <a:rPr lang="en-US" b="1" i="0" dirty="0">
                <a:solidFill>
                  <a:srgbClr val="3C3C3C"/>
                </a:solidFill>
                <a:effectLst/>
                <a:latin typeface="BentonSansRegular"/>
              </a:rPr>
              <a:t>Configuration instead of coding</a:t>
            </a:r>
            <a:r>
              <a:rPr lang="en-US" b="0" i="0" dirty="0">
                <a:solidFill>
                  <a:srgbClr val="3C3C3C"/>
                </a:solidFill>
                <a:effectLst/>
                <a:latin typeface="BentonSansRegular"/>
              </a:rPr>
              <a:t>: managing APIs consists of applying standard features in the areas of security, traffic management and mediation. All these features are pre-defined within SAP API Management, and simply need to be adapted to your needs.</a:t>
            </a:r>
            <a:endParaRPr lang="en-US" dirty="0">
              <a:solidFill>
                <a:srgbClr val="444444"/>
              </a:solidFill>
              <a:latin typeface="BentonSansRegular"/>
            </a:endParaRPr>
          </a:p>
          <a:p>
            <a:r>
              <a:rPr lang="en-US" b="1" i="0" dirty="0">
                <a:solidFill>
                  <a:srgbClr val="3C3C3C"/>
                </a:solidFill>
                <a:effectLst/>
                <a:latin typeface="BentonSansRegular"/>
              </a:rPr>
              <a:t>Efficient API Publishing:</a:t>
            </a:r>
            <a:r>
              <a:rPr lang="en-US" b="0" i="0" dirty="0">
                <a:solidFill>
                  <a:srgbClr val="3C3C3C"/>
                </a:solidFill>
                <a:effectLst/>
                <a:latin typeface="BentonSansRegular"/>
              </a:rPr>
              <a:t> one of the most important aspects of API Management, is to simplify API consumption for the Application Developer. Hence API Management provides a self-service and integrated Developer Portal, featuring self-service capabilities, searching, documentation, testing and subscription capabilities.</a:t>
            </a:r>
          </a:p>
          <a:p>
            <a:r>
              <a:rPr lang="en-US" b="0" i="0" dirty="0">
                <a:solidFill>
                  <a:srgbClr val="003366"/>
                </a:solidFill>
                <a:effectLst/>
                <a:latin typeface="BentonSansRegular"/>
              </a:rPr>
              <a:t>This allows to reduce the time and effort of onboarding Developers, allowing for better time-to-market and reduced costs.</a:t>
            </a:r>
            <a:endParaRPr lang="en-IN" dirty="0"/>
          </a:p>
        </p:txBody>
      </p:sp>
    </p:spTree>
    <p:extLst>
      <p:ext uri="{BB962C8B-B14F-4D97-AF65-F5344CB8AC3E}">
        <p14:creationId xmlns:p14="http://schemas.microsoft.com/office/powerpoint/2010/main" val="2679332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9CB1-3E45-4B44-A225-1CFF9D303B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AE5F8A-DEC8-4D7D-881E-460FAE059C1C}"/>
              </a:ext>
            </a:extLst>
          </p:cNvPr>
          <p:cNvSpPr>
            <a:spLocks noGrp="1"/>
          </p:cNvSpPr>
          <p:nvPr>
            <p:ph idx="1"/>
          </p:nvPr>
        </p:nvSpPr>
        <p:spPr/>
        <p:txBody>
          <a:bodyPr/>
          <a:lstStyle/>
          <a:p>
            <a:r>
              <a:rPr lang="en-US" b="1" i="0" dirty="0">
                <a:solidFill>
                  <a:srgbClr val="3C3C3C"/>
                </a:solidFill>
                <a:effectLst/>
                <a:latin typeface="BentonSansRegular"/>
              </a:rPr>
              <a:t>Broad analytics:</a:t>
            </a:r>
            <a:r>
              <a:rPr lang="en-US" b="0" i="0" dirty="0">
                <a:solidFill>
                  <a:srgbClr val="3C3C3C"/>
                </a:solidFill>
                <a:effectLst/>
                <a:latin typeface="BentonSansRegular"/>
              </a:rPr>
              <a:t> API usage is not limited to internal consumption, hence monitoring and analytics are even more relevant than before. API Management provides central, technical and business-driven analytic capabilities.</a:t>
            </a:r>
          </a:p>
          <a:p>
            <a:r>
              <a:rPr lang="en-US" b="0" i="0" dirty="0">
                <a:solidFill>
                  <a:srgbClr val="003366"/>
                </a:solidFill>
                <a:effectLst/>
                <a:latin typeface="BentonSansRegular"/>
              </a:rPr>
              <a:t>This allows to quickly solve issues for increased user satisfaction and to steer your API program for an optimal return on investment of your digitalization projects.</a:t>
            </a:r>
            <a:endParaRPr lang="en-IN" dirty="0"/>
          </a:p>
        </p:txBody>
      </p:sp>
    </p:spTree>
    <p:extLst>
      <p:ext uri="{BB962C8B-B14F-4D97-AF65-F5344CB8AC3E}">
        <p14:creationId xmlns:p14="http://schemas.microsoft.com/office/powerpoint/2010/main" val="2878998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5B70-E0A8-4B73-9BCF-7CE5DF776C52}"/>
              </a:ext>
            </a:extLst>
          </p:cNvPr>
          <p:cNvSpPr>
            <a:spLocks noGrp="1"/>
          </p:cNvSpPr>
          <p:nvPr>
            <p:ph type="title"/>
          </p:nvPr>
        </p:nvSpPr>
        <p:spPr/>
        <p:txBody>
          <a:bodyPr>
            <a:normAutofit/>
          </a:bodyPr>
          <a:lstStyle/>
          <a:p>
            <a:r>
              <a:rPr lang="en-IN" b="0" i="0" dirty="0">
                <a:solidFill>
                  <a:srgbClr val="000000"/>
                </a:solidFill>
                <a:effectLst/>
                <a:latin typeface="BentonSansRegular"/>
              </a:rPr>
              <a:t>High-level architecture</a:t>
            </a:r>
            <a:br>
              <a:rPr lang="en-IN" b="0" i="0" dirty="0">
                <a:solidFill>
                  <a:srgbClr val="000000"/>
                </a:solidFill>
                <a:effectLst/>
                <a:latin typeface="BentonSansRegular"/>
              </a:rPr>
            </a:br>
            <a:endParaRPr lang="en-IN" dirty="0"/>
          </a:p>
        </p:txBody>
      </p:sp>
      <p:sp>
        <p:nvSpPr>
          <p:cNvPr id="3" name="Content Placeholder 2">
            <a:extLst>
              <a:ext uri="{FF2B5EF4-FFF2-40B4-BE49-F238E27FC236}">
                <a16:creationId xmlns:a16="http://schemas.microsoft.com/office/drawing/2014/main" id="{191D6BBA-222D-4826-9651-CE89933B718C}"/>
              </a:ext>
            </a:extLst>
          </p:cNvPr>
          <p:cNvSpPr>
            <a:spLocks noGrp="1"/>
          </p:cNvSpPr>
          <p:nvPr>
            <p:ph idx="1"/>
          </p:nvPr>
        </p:nvSpPr>
        <p:spPr/>
        <p:txBody>
          <a:bodyPr/>
          <a:lstStyle/>
          <a:p>
            <a:r>
              <a:rPr lang="en-US" b="0" i="0" dirty="0">
                <a:solidFill>
                  <a:srgbClr val="444444"/>
                </a:solidFill>
                <a:effectLst/>
                <a:latin typeface="BentonSansRegular"/>
              </a:rPr>
              <a:t>From a high-level perspective, SAP API Management is divided in 2 main areas: </a:t>
            </a:r>
            <a:r>
              <a:rPr lang="en-US" b="1" i="0" dirty="0">
                <a:solidFill>
                  <a:srgbClr val="444444"/>
                </a:solidFill>
                <a:effectLst/>
                <a:latin typeface="BentonSansRegular"/>
              </a:rPr>
              <a:t>designing</a:t>
            </a:r>
            <a:r>
              <a:rPr lang="en-US" b="0" i="0" dirty="0">
                <a:solidFill>
                  <a:srgbClr val="444444"/>
                </a:solidFill>
                <a:effectLst/>
                <a:latin typeface="BentonSansRegular"/>
              </a:rPr>
              <a:t> APIs through the API Portal, and </a:t>
            </a:r>
            <a:r>
              <a:rPr lang="en-US" b="1" i="0" dirty="0">
                <a:solidFill>
                  <a:srgbClr val="444444"/>
                </a:solidFill>
                <a:effectLst/>
                <a:latin typeface="BentonSansRegular"/>
              </a:rPr>
              <a:t>providing</a:t>
            </a:r>
            <a:r>
              <a:rPr lang="en-US" b="0" i="0" dirty="0">
                <a:solidFill>
                  <a:srgbClr val="444444"/>
                </a:solidFill>
                <a:effectLst/>
                <a:latin typeface="BentonSansRegular"/>
              </a:rPr>
              <a:t> APIs through the Developer Portal.</a:t>
            </a:r>
            <a:endParaRPr lang="en-IN" dirty="0"/>
          </a:p>
        </p:txBody>
      </p:sp>
    </p:spTree>
    <p:extLst>
      <p:ext uri="{BB962C8B-B14F-4D97-AF65-F5344CB8AC3E}">
        <p14:creationId xmlns:p14="http://schemas.microsoft.com/office/powerpoint/2010/main" val="2756898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3799-B3C8-425D-9012-2317087219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C79DBC-F48D-4739-9D52-8F6BA93C16C9}"/>
              </a:ext>
            </a:extLst>
          </p:cNvPr>
          <p:cNvSpPr>
            <a:spLocks noGrp="1"/>
          </p:cNvSpPr>
          <p:nvPr>
            <p:ph idx="1"/>
          </p:nvPr>
        </p:nvSpPr>
        <p:spPr/>
        <p:txBody>
          <a:bodyPr/>
          <a:lstStyle/>
          <a:p>
            <a:r>
              <a:rPr lang="en-IN" dirty="0"/>
              <a:t>https://blogs.sap.com/2019/03/13/cloud-integration-how-to-create-a-sample-integration-scenario-using-open-connectors-adapter/</a:t>
            </a:r>
          </a:p>
        </p:txBody>
      </p:sp>
    </p:spTree>
    <p:extLst>
      <p:ext uri="{BB962C8B-B14F-4D97-AF65-F5344CB8AC3E}">
        <p14:creationId xmlns:p14="http://schemas.microsoft.com/office/powerpoint/2010/main" val="3028407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algn="ctr" defTabSz="914377">
                <a:defRPr/>
              </a:pPr>
              <a:r>
                <a:rPr lang="en-IN" sz="4800" b="1" spc="100" dirty="0">
                  <a:solidFill>
                    <a:srgbClr val="FFFFFF"/>
                  </a:solidFill>
                  <a:latin typeface="Arial" panose="020B0604020202020204" pitchFamily="34" charset="0"/>
                  <a:cs typeface="Arial" panose="020B0604020202020204" pitchFamily="34" charset="0"/>
                </a:rPr>
                <a:t>LET’S SUMMARISE!</a:t>
              </a:r>
              <a:endParaRPr lang="en-US" sz="4800" spc="100" dirty="0">
                <a:solidFill>
                  <a:srgbClr val="000000"/>
                </a:solidFill>
                <a:latin typeface="Arial" panose="020B0604020202020204"/>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30" y="2213114"/>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8" cy="830997"/>
            </a:xfrm>
            <a:prstGeom prst="rect">
              <a:avLst/>
            </a:prstGeom>
          </p:spPr>
          <p:txBody>
            <a:bodyPr wrap="none">
              <a:spAutoFit/>
            </a:bodyPr>
            <a:lstStyle/>
            <a:p>
              <a:pPr algn="ctr" defTabSz="914377">
                <a:defRPr/>
              </a:pPr>
              <a:r>
                <a:rPr lang="en-IN" sz="4800" b="1" spc="100" dirty="0">
                  <a:solidFill>
                    <a:srgbClr val="FFFFFF"/>
                  </a:solidFill>
                  <a:latin typeface="Arial" panose="020B0604020202020204" pitchFamily="34" charset="0"/>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1" y="5905042"/>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Tree>
    <p:extLst>
      <p:ext uri="{BB962C8B-B14F-4D97-AF65-F5344CB8AC3E}">
        <p14:creationId xmlns:p14="http://schemas.microsoft.com/office/powerpoint/2010/main" val="3658977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C31D-B4DD-4EBA-8899-C105DCABFA52}"/>
              </a:ext>
            </a:extLst>
          </p:cNvPr>
          <p:cNvSpPr>
            <a:spLocks noGrp="1"/>
          </p:cNvSpPr>
          <p:nvPr>
            <p:ph type="title"/>
          </p:nvPr>
        </p:nvSpPr>
        <p:spPr>
          <a:xfrm>
            <a:off x="649226" y="629267"/>
            <a:ext cx="5102351" cy="1676603"/>
          </a:xfrm>
        </p:spPr>
        <p:txBody>
          <a:bodyPr>
            <a:normAutofit/>
          </a:bodyPr>
          <a:lstStyle/>
          <a:p>
            <a:endParaRPr lang="en-IN"/>
          </a:p>
        </p:txBody>
      </p:sp>
      <p:sp>
        <p:nvSpPr>
          <p:cNvPr id="3" name="Content Placeholder 2">
            <a:extLst>
              <a:ext uri="{FF2B5EF4-FFF2-40B4-BE49-F238E27FC236}">
                <a16:creationId xmlns:a16="http://schemas.microsoft.com/office/drawing/2014/main" id="{5DB2589C-11D8-4290-B7A7-685614CA3489}"/>
              </a:ext>
            </a:extLst>
          </p:cNvPr>
          <p:cNvSpPr>
            <a:spLocks noGrp="1"/>
          </p:cNvSpPr>
          <p:nvPr>
            <p:ph idx="1"/>
          </p:nvPr>
        </p:nvSpPr>
        <p:spPr>
          <a:xfrm>
            <a:off x="649226" y="2438401"/>
            <a:ext cx="5102351" cy="3785419"/>
          </a:xfrm>
        </p:spPr>
        <p:txBody>
          <a:bodyPr>
            <a:normAutofit/>
          </a:bodyPr>
          <a:lstStyle/>
          <a:p>
            <a:r>
              <a:rPr lang="en-IN" sz="2000" dirty="0">
                <a:latin typeface="BentonSansRegular"/>
              </a:rPr>
              <a:t>Setup the Required Software</a:t>
            </a:r>
          </a:p>
          <a:p>
            <a:r>
              <a:rPr lang="en-US" sz="2000" dirty="0">
                <a:latin typeface="BentonSansRegular"/>
              </a:rPr>
              <a:t> Downloading Cloud Connector Installation Archive</a:t>
            </a:r>
          </a:p>
          <a:p>
            <a:pPr>
              <a:buFont typeface="Arial" panose="020B0604020202020204" pitchFamily="34" charset="0"/>
              <a:buChar char="•"/>
            </a:pPr>
            <a:r>
              <a:rPr lang="en-US" sz="2000" dirty="0">
                <a:latin typeface="BentonSansRegular"/>
              </a:rPr>
              <a:t>Download the ZIP or MSI installer from the link: </a:t>
            </a:r>
            <a:r>
              <a:rPr lang="en-US" sz="2000" dirty="0">
                <a:latin typeface="BentonSansRegular"/>
                <a:hlinkClick r:id="rId2"/>
              </a:rPr>
              <a:t>https://tools.hana.ondemand.com/#cloud</a:t>
            </a:r>
            <a:endParaRPr lang="en-US" sz="2000" dirty="0">
              <a:latin typeface="BentonSansRegular"/>
            </a:endParaRPr>
          </a:p>
          <a:p>
            <a:pPr>
              <a:buFont typeface="Arial" panose="020B0604020202020204" pitchFamily="34" charset="0"/>
              <a:buChar char="•"/>
            </a:pPr>
            <a:r>
              <a:rPr lang="en-US" sz="2000" dirty="0">
                <a:latin typeface="BentonSansRegular"/>
              </a:rPr>
              <a:t>Click on Cloud</a:t>
            </a:r>
          </a:p>
          <a:p>
            <a:endParaRPr lang="en-IN" sz="2000" dirty="0"/>
          </a:p>
        </p:txBody>
      </p:sp>
      <p:pic>
        <p:nvPicPr>
          <p:cNvPr id="1030" name="Picture 6" descr="Graphical user interface, table&#10;&#10;Description automatically generated with medium confidence">
            <a:extLst>
              <a:ext uri="{FF2B5EF4-FFF2-40B4-BE49-F238E27FC236}">
                <a16:creationId xmlns:a16="http://schemas.microsoft.com/office/drawing/2014/main" id="{6BD63B83-DDAC-45C2-9653-2B8478B03C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59168" y="1440867"/>
            <a:ext cx="4206240" cy="8307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phical user interface, application&#10;&#10;Description automatically generated">
            <a:extLst>
              <a:ext uri="{FF2B5EF4-FFF2-40B4-BE49-F238E27FC236}">
                <a16:creationId xmlns:a16="http://schemas.microsoft.com/office/drawing/2014/main" id="{D8F6AD88-6C6E-4432-B389-CD9F9A22FC1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59168" y="4499078"/>
            <a:ext cx="4206240" cy="76763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7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4"/>
            <a:ext cx="9161719"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7"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7" y="-10291"/>
            <a:ext cx="12187239"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1" cy="646331"/>
          </a:xfrm>
          <a:prstGeom prst="rect">
            <a:avLst/>
          </a:prstGeom>
        </p:spPr>
        <p:txBody>
          <a:bodyPr wrap="square">
            <a:spAutoFit/>
          </a:bodyPr>
          <a:lstStyle/>
          <a:p>
            <a:pPr defTabSz="914194">
              <a:defRPr/>
            </a:pPr>
            <a:r>
              <a:rPr lang="en-US" b="1" dirty="0">
                <a:solidFill>
                  <a:srgbClr val="44546A"/>
                </a:solidFill>
                <a:latin typeface="Arial" panose="020B0604020202020204" pitchFamily="34" charset="0"/>
                <a:cs typeface="Arial" panose="020B0604020202020204" pitchFamily="34" charset="0"/>
              </a:rPr>
              <a:t>Contact us today!</a:t>
            </a:r>
          </a:p>
          <a:p>
            <a:pPr defTabSz="914194">
              <a:defRPr/>
            </a:pPr>
            <a:r>
              <a:rPr lang="en-US"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1"/>
            <a:ext cx="3230283" cy="276999"/>
          </a:xfrm>
          <a:prstGeom prst="rect">
            <a:avLst/>
          </a:prstGeom>
        </p:spPr>
        <p:txBody>
          <a:bodyPr wrap="square">
            <a:spAutoFit/>
          </a:bodyPr>
          <a:lstStyle/>
          <a:p>
            <a:pPr algn="ctr" defTabSz="914377">
              <a:defRPr/>
            </a:pPr>
            <a:r>
              <a:rPr lang="en-IN" sz="1200" spc="5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1"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 </a:t>
            </a:r>
          </a:p>
          <a:p>
            <a:pPr algn="ctr" defTabSz="914377">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1"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30,000+</a:t>
            </a:r>
          </a:p>
          <a:p>
            <a:pPr algn="ctr" defTabSz="914377">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2" y="311141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25000+ </a:t>
            </a:r>
          </a:p>
          <a:p>
            <a:pPr algn="ctr" defTabSz="914377">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1"/>
            <a:ext cx="640227" cy="640227"/>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8" y="2272465"/>
            <a:ext cx="672103" cy="672103"/>
          </a:xfrm>
          <a:prstGeom prst="rect">
            <a:avLst/>
          </a:prstGeom>
        </p:spPr>
      </p:pic>
      <p:sp>
        <p:nvSpPr>
          <p:cNvPr id="48" name="Rectangle 47"/>
          <p:cNvSpPr/>
          <p:nvPr/>
        </p:nvSpPr>
        <p:spPr>
          <a:xfrm>
            <a:off x="632686" y="691521"/>
            <a:ext cx="6572671" cy="1138773"/>
          </a:xfrm>
          <a:prstGeom prst="rect">
            <a:avLst/>
          </a:prstGeom>
        </p:spPr>
        <p:txBody>
          <a:bodyPr wrap="square">
            <a:spAutoFit/>
          </a:bodyPr>
          <a:lstStyle/>
          <a:p>
            <a:pPr algn="ctr" defTabSz="914377">
              <a:defRPr/>
            </a:pPr>
            <a:r>
              <a:rPr lang="en-US" sz="2000" b="1" dirty="0">
                <a:solidFill>
                  <a:srgbClr val="FFFFFF"/>
                </a:solidFill>
                <a:latin typeface="Arial" panose="020B0604020202020204" pitchFamily="34" charset="0"/>
                <a:cs typeface="Arial" panose="020B0604020202020204" pitchFamily="34" charset="0"/>
              </a:rPr>
              <a:t>We’re committed to empower you to be</a:t>
            </a:r>
          </a:p>
          <a:p>
            <a:pPr algn="ctr" defTabSz="914377">
              <a:defRPr/>
            </a:pPr>
            <a:r>
              <a:rPr lang="en-US" sz="2000" b="1" dirty="0">
                <a:solidFill>
                  <a:srgbClr val="FFFFFF"/>
                </a:solidFill>
                <a:latin typeface="Arial" panose="020B0604020202020204" pitchFamily="34" charset="0"/>
                <a:cs typeface="Arial" panose="020B0604020202020204" pitchFamily="34" charset="0"/>
              </a:rPr>
              <a:t> </a:t>
            </a:r>
            <a:r>
              <a:rPr lang="en-US" sz="2800" b="1" dirty="0">
                <a:solidFill>
                  <a:srgbClr val="2AC6D1">
                    <a:lumMod val="40000"/>
                    <a:lumOff val="60000"/>
                  </a:srgbClr>
                </a:solidFill>
                <a:latin typeface="Arial" panose="020B0604020202020204" pitchFamily="34" charset="0"/>
                <a:cs typeface="Arial" panose="020B0604020202020204" pitchFamily="34" charset="0"/>
              </a:rPr>
              <a:t>#</a:t>
            </a:r>
            <a:r>
              <a:rPr lang="en-US" sz="2800"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800" b="1" dirty="0">
                <a:solidFill>
                  <a:srgbClr val="2AC6D1">
                    <a:lumMod val="40000"/>
                    <a:lumOff val="60000"/>
                  </a:srgbClr>
                </a:solidFill>
                <a:latin typeface="Arial" panose="020B0604020202020204" pitchFamily="34" charset="0"/>
                <a:cs typeface="Arial" panose="020B0604020202020204" pitchFamily="34" charset="0"/>
              </a:rPr>
              <a:t> </a:t>
            </a:r>
          </a:p>
          <a:p>
            <a:pPr algn="ctr" defTabSz="914377">
              <a:defRPr/>
            </a:pPr>
            <a:r>
              <a:rPr lang="en-US" sz="2000"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9"/>
            <a:ext cx="3901573" cy="892552"/>
          </a:xfrm>
          <a:prstGeom prst="rect">
            <a:avLst/>
          </a:prstGeom>
        </p:spPr>
        <p:txBody>
          <a:bodyPr wrap="square">
            <a:spAutoFit/>
          </a:bodyPr>
          <a:lstStyle/>
          <a:p>
            <a:pPr defTabSz="914377">
              <a:defRPr/>
            </a:pPr>
            <a:r>
              <a:rPr lang="en-US" sz="2000" b="1" spc="100" dirty="0">
                <a:solidFill>
                  <a:srgbClr val="F97700"/>
                </a:solidFill>
                <a:latin typeface="Arial" panose="020B0604020202020204"/>
              </a:rPr>
              <a:t>FREE WEBINARS </a:t>
            </a:r>
          </a:p>
          <a:p>
            <a:pPr defTabSz="914377">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2" y="2194373"/>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7" y="3369106"/>
            <a:ext cx="5612647"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41" y="5575314"/>
            <a:ext cx="2196807" cy="5474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2" y="5490870"/>
            <a:ext cx="2196807" cy="54749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defTabSz="914377">
              <a:defRPr/>
            </a:pPr>
            <a:r>
              <a:rPr lang="en-US" b="1" dirty="0">
                <a:solidFill>
                  <a:srgbClr val="44546A"/>
                </a:solidFill>
                <a:latin typeface="Arial" panose="020B0604020202020204"/>
              </a:rPr>
              <a:t>Enroll Now!</a:t>
            </a:r>
            <a:endParaRPr lang="en-US"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7"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08B4-D61C-4E80-BFAE-0A3885372E62}"/>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9A718F16-AD53-4AFA-B811-4AB80756B101}"/>
              </a:ext>
            </a:extLst>
          </p:cNvPr>
          <p:cNvSpPr>
            <a:spLocks noGrp="1"/>
          </p:cNvSpPr>
          <p:nvPr>
            <p:ph idx="1"/>
          </p:nvPr>
        </p:nvSpPr>
        <p:spPr>
          <a:xfrm>
            <a:off x="648931" y="2438401"/>
            <a:ext cx="3505495" cy="3785419"/>
          </a:xfrm>
        </p:spPr>
        <p:txBody>
          <a:bodyPr>
            <a:normAutofit/>
          </a:bodyPr>
          <a:lstStyle/>
          <a:p>
            <a:r>
              <a:rPr lang="en-IN" sz="2000">
                <a:latin typeface="BentonSansRegular"/>
              </a:rPr>
              <a:t>. Setup the Environment Variable</a:t>
            </a:r>
          </a:p>
          <a:p>
            <a:endParaRPr lang="en-IN" sz="2000"/>
          </a:p>
        </p:txBody>
      </p:sp>
      <p:pic>
        <p:nvPicPr>
          <p:cNvPr id="2050" name="Picture 2" descr="Graphical user interface, application&#10;&#10;Description automatically generated">
            <a:extLst>
              <a:ext uri="{FF2B5EF4-FFF2-40B4-BE49-F238E27FC236}">
                <a16:creationId xmlns:a16="http://schemas.microsoft.com/office/drawing/2014/main" id="{77A4B56D-A452-4CC9-8A99-B90BA4F6B0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79355" y="807593"/>
            <a:ext cx="5072347"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884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14CF-E471-4331-9D5A-BF3646F567C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827C3A9-4F10-4046-82C9-C2FE9AA70AC7}"/>
              </a:ext>
            </a:extLst>
          </p:cNvPr>
          <p:cNvSpPr>
            <a:spLocks noGrp="1"/>
          </p:cNvSpPr>
          <p:nvPr>
            <p:ph idx="1"/>
          </p:nvPr>
        </p:nvSpPr>
        <p:spPr/>
        <p:txBody>
          <a:bodyPr/>
          <a:lstStyle/>
          <a:p>
            <a:r>
              <a:rPr lang="en-IN" b="0" i="0" dirty="0">
                <a:solidFill>
                  <a:srgbClr val="000000"/>
                </a:solidFill>
                <a:effectLst/>
                <a:latin typeface="BentonSansRegular"/>
              </a:rPr>
              <a:t>Post Installation Configuration</a:t>
            </a:r>
          </a:p>
          <a:p>
            <a:r>
              <a:rPr lang="en-US" b="0" i="0" dirty="0">
                <a:solidFill>
                  <a:srgbClr val="000000"/>
                </a:solidFill>
                <a:effectLst/>
                <a:latin typeface="BentonSansRegular"/>
              </a:rPr>
              <a:t>Establish connection to the cloud account</a:t>
            </a:r>
          </a:p>
          <a:p>
            <a:r>
              <a:rPr lang="en-IN" dirty="0"/>
              <a:t>L</a:t>
            </a:r>
            <a:r>
              <a:rPr lang="en-US" b="0" i="0" dirty="0" err="1">
                <a:solidFill>
                  <a:srgbClr val="444444"/>
                </a:solidFill>
                <a:effectLst/>
                <a:latin typeface="Georgia" panose="02040502050405020303" pitchFamily="18" charset="0"/>
              </a:rPr>
              <a:t>ogon</a:t>
            </a:r>
            <a:r>
              <a:rPr lang="en-US" b="0" i="0" dirty="0">
                <a:solidFill>
                  <a:srgbClr val="444444"/>
                </a:solidFill>
                <a:effectLst/>
                <a:latin typeface="Georgia" panose="02040502050405020303" pitchFamily="18" charset="0"/>
              </a:rPr>
              <a:t> to the cloud connector administration UI by invoking the URL </a:t>
            </a:r>
            <a:r>
              <a:rPr lang="en-US" b="0" i="0" u="none" strike="noStrike" dirty="0">
                <a:solidFill>
                  <a:srgbClr val="007DB8"/>
                </a:solidFill>
                <a:effectLst/>
                <a:latin typeface="Georgia" panose="02040502050405020303" pitchFamily="18" charset="0"/>
                <a:hlinkClick r:id="rId2"/>
              </a:rPr>
              <a:t>https://localhost:8443</a:t>
            </a:r>
            <a:r>
              <a:rPr lang="en-US" b="0" i="0" dirty="0">
                <a:solidFill>
                  <a:srgbClr val="444444"/>
                </a:solidFill>
                <a:effectLst/>
                <a:latin typeface="Georgia" panose="02040502050405020303" pitchFamily="18" charset="0"/>
              </a:rPr>
              <a:t> in a Web browser. The cloud connector logon screen then is shown in the browser. As user and password, use the pre-defined user Administrator and password manage.</a:t>
            </a:r>
            <a:endParaRPr lang="en-IN" dirty="0"/>
          </a:p>
        </p:txBody>
      </p:sp>
    </p:spTree>
    <p:extLst>
      <p:ext uri="{BB962C8B-B14F-4D97-AF65-F5344CB8AC3E}">
        <p14:creationId xmlns:p14="http://schemas.microsoft.com/office/powerpoint/2010/main" val="1417114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2137-B928-4AD9-80F0-87C4547D9FD9}"/>
              </a:ext>
            </a:extLst>
          </p:cNvPr>
          <p:cNvSpPr>
            <a:spLocks noGrp="1"/>
          </p:cNvSpPr>
          <p:nvPr>
            <p:ph type="title"/>
          </p:nvPr>
        </p:nvSpPr>
        <p:spPr/>
        <p:txBody>
          <a:bodyPr/>
          <a:lstStyle/>
          <a:p>
            <a:endParaRPr lang="en-IN"/>
          </a:p>
        </p:txBody>
      </p:sp>
      <p:pic>
        <p:nvPicPr>
          <p:cNvPr id="3074" name="Picture 2">
            <a:extLst>
              <a:ext uri="{FF2B5EF4-FFF2-40B4-BE49-F238E27FC236}">
                <a16:creationId xmlns:a16="http://schemas.microsoft.com/office/drawing/2014/main" id="{8835D009-916D-4EDA-8573-585618C91E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7038" y="2301082"/>
            <a:ext cx="6257925"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728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2294</Words>
  <Application>Microsoft Office PowerPoint</Application>
  <PresentationFormat>Widescreen</PresentationFormat>
  <Paragraphs>149</Paragraphs>
  <Slides>60</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72</vt:lpstr>
      <vt:lpstr>72-Bold</vt:lpstr>
      <vt:lpstr>72-Regular</vt:lpstr>
      <vt:lpstr>Arial</vt:lpstr>
      <vt:lpstr>Arial Unicode MS</vt:lpstr>
      <vt:lpstr>BentonSansBook</vt:lpstr>
      <vt:lpstr>BentonSansRegular</vt:lpstr>
      <vt:lpstr>Calibri</vt:lpstr>
      <vt:lpstr>Calibri Light</vt:lpstr>
      <vt:lpstr>Georgia</vt:lpstr>
      <vt:lpstr>Office Theme</vt:lpstr>
      <vt:lpstr>PowerPoint Presentation</vt:lpstr>
      <vt:lpstr>PowerPoint Presentation</vt:lpstr>
      <vt:lpstr>PowerPoint Presentation</vt:lpstr>
      <vt:lpstr>SAP CLOUD Connector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Exception subprocess</vt:lpstr>
      <vt:lpstr>PowerPoint Presentation</vt:lpstr>
      <vt:lpstr>PowerPoint Presentation</vt:lpstr>
      <vt:lpstr>Filter Condition</vt:lpstr>
      <vt:lpstr>PowerPoint Presentation</vt:lpstr>
      <vt:lpstr>Below table provides the different type of Value Type returned from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store adapter</vt:lpstr>
      <vt:lpstr>PowerPoint Presentation</vt:lpstr>
      <vt:lpstr>API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SAP API Management</vt:lpstr>
      <vt:lpstr>PowerPoint Presentation</vt:lpstr>
      <vt:lpstr>PowerPoint Presentation</vt:lpstr>
      <vt:lpstr>PowerPoint Presentation</vt:lpstr>
      <vt:lpstr>High-level architecture </vt:lpstr>
      <vt:lpstr>PowerPoint Presentation</vt:lpstr>
      <vt:lpstr>Summarize</vt:lpstr>
      <vt:lpstr>Summarize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Anurag</dc:creator>
  <cp:lastModifiedBy>Anurag Anurag</cp:lastModifiedBy>
  <cp:revision>3</cp:revision>
  <dcterms:created xsi:type="dcterms:W3CDTF">2023-07-25T07:33:18Z</dcterms:created>
  <dcterms:modified xsi:type="dcterms:W3CDTF">2023-07-25T07:58:21Z</dcterms:modified>
</cp:coreProperties>
</file>